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505" r:id="rId4"/>
    <p:sldId id="498" r:id="rId5"/>
    <p:sldId id="345" r:id="rId6"/>
    <p:sldId id="500" r:id="rId7"/>
    <p:sldId id="475" r:id="rId8"/>
    <p:sldId id="489" r:id="rId9"/>
    <p:sldId id="506" r:id="rId10"/>
    <p:sldId id="507" r:id="rId11"/>
    <p:sldId id="499" r:id="rId12"/>
    <p:sldId id="503" r:id="rId13"/>
    <p:sldId id="501" r:id="rId14"/>
    <p:sldId id="283" r:id="rId15"/>
    <p:sldId id="342" r:id="rId16"/>
    <p:sldId id="457" r:id="rId17"/>
    <p:sldId id="473" r:id="rId18"/>
    <p:sldId id="494" r:id="rId19"/>
    <p:sldId id="492" r:id="rId20"/>
    <p:sldId id="493" r:id="rId21"/>
  </p:sldIdLst>
  <p:sldSz cx="12192000" cy="6858000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6600"/>
    <a:srgbClr val="FFCC99"/>
    <a:srgbClr val="66CCFF"/>
    <a:srgbClr val="FFFF99"/>
    <a:srgbClr val="99CCFF"/>
    <a:srgbClr val="A987A4"/>
    <a:srgbClr val="CC0000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8551" autoAdjust="0"/>
  </p:normalViewPr>
  <p:slideViewPr>
    <p:cSldViewPr snapToGrid="0">
      <p:cViewPr varScale="1">
        <p:scale>
          <a:sx n="74" d="100"/>
          <a:sy n="74" d="100"/>
        </p:scale>
        <p:origin x="101" y="3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C3A4E50-10CD-4F14-87D5-8DBD81137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927158-AC22-4A04-A7B6-096AABEA4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1731-4BA1-477F-9B9B-2374CBE095BC}" type="datetimeFigureOut">
              <a:rPr lang="nl-BE" smtClean="0"/>
              <a:pPr/>
              <a:t>3/04/2019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1609F3-A964-42FD-9FA9-E8CF942022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E25EE4-9482-4868-9565-08FC3C1467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97A0-ED21-480C-8844-0669BF2BA1B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67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DAF6-60A1-42BB-8AF0-AE05A0CD43D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835"/>
            <a:ext cx="54470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2F78-CF2A-4F93-AC2F-59454649622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70216"/>
            <a:ext cx="9144000" cy="1240973"/>
          </a:xfrm>
        </p:spPr>
        <p:txBody>
          <a:bodyPr anchor="b">
            <a:normAutofit/>
          </a:bodyPr>
          <a:lstStyle>
            <a:lvl1pPr algn="ctr">
              <a:defRPr sz="54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1190"/>
            <a:ext cx="9144000" cy="9274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92454"/>
            <a:ext cx="12192000" cy="765546"/>
          </a:xfrm>
          <a:prstGeom prst="rect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4937" y="6290561"/>
            <a:ext cx="1144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E7E6E6"/>
                </a:solidFill>
                <a:latin typeface="Arial Narrow" panose="020B0606020202030204" pitchFamily="34" charset="0"/>
              </a:rPr>
              <a:t>MICROWAVE ENERGY APPLICATIONS MANAGEMENT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46" y="931448"/>
            <a:ext cx="2789505" cy="2161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7587" y="113268"/>
            <a:ext cx="219475" cy="6078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812706" y="113268"/>
            <a:ext cx="329213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9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464" y="256032"/>
            <a:ext cx="8688977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3B47-5A2D-4583-BDC9-E34375464D5A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3129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36913"/>
            <a:ext cx="2628900" cy="4740050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36913"/>
            <a:ext cx="7734300" cy="4740049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F37-94C5-4A96-9D2C-907730BD3E74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5760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464" y="256032"/>
            <a:ext cx="8610599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3D0A-25FE-48EC-B51F-57112C77684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237744"/>
            <a:ext cx="1653049" cy="128111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1591524" y="365125"/>
            <a:ext cx="515554" cy="6173787"/>
            <a:chOff x="11591524" y="365125"/>
            <a:chExt cx="515554" cy="617378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591524" y="375322"/>
              <a:ext cx="219475" cy="61635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1777865" y="365125"/>
              <a:ext cx="329213" cy="276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1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73829"/>
            <a:ext cx="10515600" cy="1688646"/>
          </a:xfrm>
        </p:spPr>
        <p:txBody>
          <a:bodyPr anchor="b"/>
          <a:lstStyle>
            <a:lvl1pPr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D0FA-253C-4275-A4B0-BEAA846F9FB4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94592" y="365760"/>
            <a:ext cx="518205" cy="6175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96" y="365125"/>
            <a:ext cx="8715103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EE26-EE1F-4EA1-A0F1-D93A5F4666E5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5125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464" y="256032"/>
            <a:ext cx="8690565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FD89-3AFE-407E-9572-18AD21419AE5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4205"/>
            <a:ext cx="1652159" cy="1280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3129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464" y="256032"/>
            <a:ext cx="8702040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8475-DBA5-4A22-BAD9-69D0C8704A62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3129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1D19-2A0C-4BCB-854C-FADB7747F492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5760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23"/>
            <a:ext cx="3932237" cy="1156063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0343"/>
            <a:ext cx="6172200" cy="4750707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77886"/>
            <a:ext cx="3932237" cy="3191102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2EAC-8D54-44DC-BFAC-1AB4BA37E2FB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5760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036"/>
            <a:ext cx="3932237" cy="973183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52206"/>
            <a:ext cx="3932237" cy="2916782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1B6A-EC45-486C-8B19-E0F6BF7B2D1D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237744"/>
            <a:ext cx="1652159" cy="12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4592" y="365760"/>
            <a:ext cx="518205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97E8-B65B-423A-B028-2248085DF93F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D945-9E7A-4878-A904-A90BE85C59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6/6e/Difracao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hyperlink" Target="http://nl.wikipedia.org/wiki/Bestand:Brekingsindex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recovery for an efficient microwave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1189"/>
            <a:ext cx="9144000" cy="14356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Slag Valorisation Symposium</a:t>
            </a:r>
          </a:p>
          <a:p>
            <a:endParaRPr lang="en-US" i="1" dirty="0"/>
          </a:p>
          <a:p>
            <a:r>
              <a:rPr lang="en-US" i="1" dirty="0"/>
              <a:t>Dr. Ir. Willem Deleu</a:t>
            </a:r>
          </a:p>
        </p:txBody>
      </p:sp>
    </p:spTree>
    <p:extLst>
      <p:ext uri="{BB962C8B-B14F-4D97-AF65-F5344CB8AC3E}">
        <p14:creationId xmlns:p14="http://schemas.microsoft.com/office/powerpoint/2010/main" val="170107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D98A3-6221-4C21-9943-2032F15C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Case </a:t>
            </a:r>
            <a:r>
              <a:rPr lang="nl-BE" dirty="0" err="1"/>
              <a:t>study</a:t>
            </a:r>
            <a:r>
              <a:rPr lang="nl-BE" dirty="0"/>
              <a:t>: slag </a:t>
            </a:r>
            <a:r>
              <a:rPr lang="nl-BE" dirty="0" err="1"/>
              <a:t>drying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2nd 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5B9913-6DAD-4E03-B9B7-2CF0FB0F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861272-961E-402B-BFC3-23DC9FE1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C0359E-A742-4A26-9927-C5FFB99D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 descr="D:\MEAM\PRESENTATION\IMAG0633.jpg">
            <a:extLst>
              <a:ext uri="{FF2B5EF4-FFF2-40B4-BE49-F238E27FC236}">
                <a16:creationId xmlns:a16="http://schemas.microsoft.com/office/drawing/2014/main" id="{28716C0B-91B8-428D-8E5E-591AE5528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6550" b="15777"/>
          <a:stretch/>
        </p:blipFill>
        <p:spPr bwMode="auto">
          <a:xfrm>
            <a:off x="279432" y="1558860"/>
            <a:ext cx="4580064" cy="4126747"/>
          </a:xfrm>
          <a:prstGeom prst="rect">
            <a:avLst/>
          </a:prstGeom>
          <a:noFill/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92C78D-E3C0-4728-8AC7-C29E4D9D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73" y="1214166"/>
            <a:ext cx="2615131" cy="481613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7EEFD-C497-43C0-BDD2-C4BDCA671F86}"/>
              </a:ext>
            </a:extLst>
          </p:cNvPr>
          <p:cNvSpPr txBox="1">
            <a:spLocks/>
          </p:cNvSpPr>
          <p:nvPr/>
        </p:nvSpPr>
        <p:spPr>
          <a:xfrm>
            <a:off x="7709613" y="163027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/>
              <a:t>Meam</a:t>
            </a:r>
            <a:r>
              <a:rPr lang="nl-BE" dirty="0"/>
              <a:t> Explorer</a:t>
            </a:r>
          </a:p>
          <a:p>
            <a:pPr lvl="1"/>
            <a:r>
              <a:rPr lang="nl-BE" dirty="0"/>
              <a:t>1.2 kW Microwave power</a:t>
            </a:r>
          </a:p>
          <a:p>
            <a:pPr lvl="1"/>
            <a:r>
              <a:rPr lang="nl-BE" dirty="0" err="1"/>
              <a:t>Vacuum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2 bar</a:t>
            </a:r>
          </a:p>
          <a:p>
            <a:r>
              <a:rPr lang="nl-BE" dirty="0"/>
              <a:t>MEAM High </a:t>
            </a:r>
            <a:r>
              <a:rPr lang="nl-BE" dirty="0" err="1"/>
              <a:t>pressure</a:t>
            </a:r>
            <a:endParaRPr lang="nl-BE" dirty="0"/>
          </a:p>
          <a:p>
            <a:pPr lvl="1"/>
            <a:r>
              <a:rPr lang="nl-BE" dirty="0"/>
              <a:t>6 kW Microwave power</a:t>
            </a:r>
          </a:p>
          <a:p>
            <a:pPr lvl="1"/>
            <a:r>
              <a:rPr lang="nl-BE" dirty="0"/>
              <a:t>1200°C max</a:t>
            </a:r>
          </a:p>
          <a:p>
            <a:pPr lvl="1"/>
            <a:r>
              <a:rPr lang="nl-BE" dirty="0"/>
              <a:t>12 bar max </a:t>
            </a:r>
            <a:r>
              <a:rPr lang="nl-BE" dirty="0" err="1"/>
              <a:t>pressure</a:t>
            </a:r>
            <a:endParaRPr 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46B290B-8261-4281-8C5F-91748FA5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1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2DB6E-814B-4E92-BE17-5C5F2970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Effect of </a:t>
            </a:r>
            <a:r>
              <a:rPr lang="nl-BE" dirty="0" err="1"/>
              <a:t>airflow</a:t>
            </a:r>
            <a:r>
              <a:rPr lang="nl-BE" dirty="0"/>
              <a:t> on </a:t>
            </a:r>
            <a:r>
              <a:rPr lang="nl-BE" dirty="0" err="1"/>
              <a:t>drying</a:t>
            </a:r>
            <a:r>
              <a:rPr lang="nl-BE" dirty="0"/>
              <a:t> speed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7FF74C-2EE9-42CA-AEAE-45942EEB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543B2-337A-4BCA-AE0C-282D990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www.meam.be-Copyright of MEAM </a:t>
            </a:r>
            <a:r>
              <a:rPr lang="en-US" dirty="0" err="1"/>
              <a:t>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6DD1A2-AAD4-42E5-8DA0-518BDFB9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D746A8-70FA-4440-9B1A-01CEF59F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9" y="2089190"/>
            <a:ext cx="10919711" cy="34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2CE425FE-F65A-4B6D-AAD9-6B504172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349" y="2067831"/>
            <a:ext cx="7770788" cy="39303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27F06D-AAD7-4650-B939-414A1A83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Drying</a:t>
            </a:r>
            <a:r>
              <a:rPr lang="nl-BE" dirty="0"/>
              <a:t> speed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evaporative</a:t>
            </a:r>
            <a:r>
              <a:rPr lang="nl-BE" dirty="0"/>
              <a:t> </a:t>
            </a:r>
            <a:r>
              <a:rPr lang="nl-BE" dirty="0" err="1"/>
              <a:t>cooling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903294-02FC-41E2-BFBF-54EF0463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23C34E-D91A-4362-AEEF-A464DA00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6923"/>
            <a:ext cx="4114800" cy="365125"/>
          </a:xfrm>
        </p:spPr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93713C-476C-48CF-9D92-8871ABCE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ED4C563-CD95-4675-9C20-9A0754F9C7AB}"/>
              </a:ext>
            </a:extLst>
          </p:cNvPr>
          <p:cNvCxnSpPr>
            <a:cxnSpLocks/>
          </p:cNvCxnSpPr>
          <p:nvPr/>
        </p:nvCxnSpPr>
        <p:spPr>
          <a:xfrm flipV="1">
            <a:off x="4038600" y="3874474"/>
            <a:ext cx="6589022" cy="67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FBE53488-D54A-44B9-828D-DF04EA106CA7}"/>
              </a:ext>
            </a:extLst>
          </p:cNvPr>
          <p:cNvCxnSpPr>
            <a:cxnSpLocks/>
          </p:cNvCxnSpPr>
          <p:nvPr/>
        </p:nvCxnSpPr>
        <p:spPr>
          <a:xfrm>
            <a:off x="6874763" y="3881272"/>
            <a:ext cx="0" cy="1397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id="{D69C1F2A-97B3-4D69-8427-858A1AB85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-671" r="1723" b="-3751"/>
          <a:stretch/>
        </p:blipFill>
        <p:spPr>
          <a:xfrm rot="5400000">
            <a:off x="267170" y="2032127"/>
            <a:ext cx="2730307" cy="3238051"/>
          </a:xfrm>
        </p:spPr>
      </p:pic>
    </p:spTree>
    <p:extLst>
      <p:ext uri="{BB962C8B-B14F-4D97-AF65-F5344CB8AC3E}">
        <p14:creationId xmlns:p14="http://schemas.microsoft.com/office/powerpoint/2010/main" val="41257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08313"/>
            <a:ext cx="5157787" cy="596762"/>
          </a:xfrm>
        </p:spPr>
        <p:txBody>
          <a:bodyPr/>
          <a:lstStyle/>
          <a:p>
            <a:r>
              <a:rPr lang="en-US" dirty="0"/>
              <a:t>Low temperature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34460"/>
            <a:ext cx="515778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 err="1"/>
              <a:t>Lower</a:t>
            </a:r>
            <a:r>
              <a:rPr lang="nl-NL" altLang="nl-BE" sz="2000" dirty="0"/>
              <a:t> </a:t>
            </a:r>
            <a:r>
              <a:rPr lang="nl-NL" altLang="nl-BE" sz="2000" dirty="0" err="1"/>
              <a:t>radiative</a:t>
            </a:r>
            <a:r>
              <a:rPr lang="nl-NL" altLang="nl-BE" sz="2000" dirty="0"/>
              <a:t> heat </a:t>
            </a:r>
            <a:r>
              <a:rPr lang="nl-NL" altLang="nl-BE" sz="2000" dirty="0" err="1"/>
              <a:t>loss</a:t>
            </a: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Mild </a:t>
            </a:r>
            <a:r>
              <a:rPr lang="nl-NL" altLang="nl-BE" sz="2000" dirty="0" err="1"/>
              <a:t>process</a:t>
            </a:r>
            <a:r>
              <a:rPr lang="nl-NL" altLang="nl-BE" sz="2000" dirty="0"/>
              <a:t> </a:t>
            </a:r>
            <a:r>
              <a:rPr lang="nl-NL" altLang="nl-BE" sz="2000" dirty="0" err="1"/>
              <a:t>conditions</a:t>
            </a: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 err="1"/>
              <a:t>Lower</a:t>
            </a:r>
            <a:r>
              <a:rPr lang="nl-NL" altLang="nl-BE" sz="2000" dirty="0"/>
              <a:t> energy </a:t>
            </a:r>
            <a:r>
              <a:rPr lang="nl-NL" altLang="nl-BE" sz="2000" dirty="0" err="1"/>
              <a:t>requirements</a:t>
            </a:r>
            <a:endParaRPr lang="nl-NL" altLang="nl-BE" sz="2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69464" y="253365"/>
            <a:ext cx="8690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nl-BE" sz="4400" dirty="0" err="1">
                <a:latin typeface="Arial Narrow" pitchFamily="34" charset="0"/>
              </a:rPr>
              <a:t>Fast</a:t>
            </a:r>
            <a:r>
              <a:rPr lang="nl-BE" sz="4400" dirty="0">
                <a:latin typeface="Arial Narrow" pitchFamily="34" charset="0"/>
              </a:rPr>
              <a:t> + Low </a:t>
            </a:r>
            <a:r>
              <a:rPr lang="nl-BE" sz="4400" dirty="0" err="1">
                <a:latin typeface="Arial Narrow" pitchFamily="34" charset="0"/>
              </a:rPr>
              <a:t>temperature</a:t>
            </a:r>
            <a:r>
              <a:rPr lang="nl-BE" sz="4400" dirty="0">
                <a:latin typeface="Arial Narrow" pitchFamily="34" charset="0"/>
              </a:rPr>
              <a:t> </a:t>
            </a:r>
            <a:r>
              <a:rPr lang="nl-BE" sz="4400" dirty="0" err="1">
                <a:latin typeface="Arial Narrow" pitchFamily="34" charset="0"/>
              </a:rPr>
              <a:t>drying</a:t>
            </a:r>
            <a:r>
              <a:rPr lang="nl-BE" sz="4400" dirty="0">
                <a:latin typeface="Arial Narrow" pitchFamily="34" charset="0"/>
              </a:rPr>
              <a:t> (2nd gen.)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984-98F8-4799-9D5E-F4576DB3E123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CFF6D7-4B3B-45EB-A362-BE6B8BA3CC1A}"/>
              </a:ext>
            </a:extLst>
          </p:cNvPr>
          <p:cNvSpPr txBox="1">
            <a:spLocks/>
          </p:cNvSpPr>
          <p:nvPr/>
        </p:nvSpPr>
        <p:spPr>
          <a:xfrm>
            <a:off x="6638844" y="1908313"/>
            <a:ext cx="2156365" cy="59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 drying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54CB2B5A-A5BB-4008-B68F-FFC90EF51CC0}"/>
              </a:ext>
            </a:extLst>
          </p:cNvPr>
          <p:cNvSpPr txBox="1">
            <a:spLocks/>
          </p:cNvSpPr>
          <p:nvPr/>
        </p:nvSpPr>
        <p:spPr>
          <a:xfrm>
            <a:off x="6638844" y="2834460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 err="1"/>
              <a:t>Lower</a:t>
            </a:r>
            <a:r>
              <a:rPr lang="nl-NL" altLang="nl-BE" sz="2000" dirty="0"/>
              <a:t> </a:t>
            </a:r>
            <a:r>
              <a:rPr lang="nl-NL" altLang="nl-BE" sz="2000" dirty="0" err="1"/>
              <a:t>radiative</a:t>
            </a:r>
            <a:r>
              <a:rPr lang="nl-NL" altLang="nl-BE" sz="2000" dirty="0"/>
              <a:t> heat </a:t>
            </a:r>
            <a:r>
              <a:rPr lang="nl-NL" altLang="nl-BE" sz="2000" dirty="0" err="1"/>
              <a:t>loss</a:t>
            </a: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Small machine (</a:t>
            </a:r>
            <a:r>
              <a:rPr lang="nl-NL" altLang="nl-BE" sz="2000" dirty="0" err="1"/>
              <a:t>lower</a:t>
            </a:r>
            <a:r>
              <a:rPr lang="nl-NL" altLang="nl-BE" sz="2000" dirty="0"/>
              <a:t> </a:t>
            </a:r>
            <a:r>
              <a:rPr lang="nl-NL" altLang="nl-BE" sz="2000" dirty="0" err="1"/>
              <a:t>losses</a:t>
            </a:r>
            <a:r>
              <a:rPr lang="nl-NL" altLang="nl-BE" sz="2000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BE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 err="1"/>
              <a:t>Fast</a:t>
            </a:r>
            <a:r>
              <a:rPr lang="nl-NL" altLang="nl-BE" sz="2000" dirty="0"/>
              <a:t> startup/stop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BE" sz="2000" dirty="0"/>
          </a:p>
        </p:txBody>
      </p:sp>
    </p:spTree>
    <p:extLst>
      <p:ext uri="{BB962C8B-B14F-4D97-AF65-F5344CB8AC3E}">
        <p14:creationId xmlns:p14="http://schemas.microsoft.com/office/powerpoint/2010/main" val="428947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DE05969-AFBE-4652-A694-3945DE6D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81" y="1216243"/>
            <a:ext cx="7933139" cy="52783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6477D3-E15A-45CE-9417-C8DAB8AA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Concept </a:t>
            </a:r>
            <a:r>
              <a:rPr lang="nl-BE" dirty="0" err="1"/>
              <a:t>drawing</a:t>
            </a:r>
            <a:r>
              <a:rPr lang="nl-BE" dirty="0"/>
              <a:t> 20 ton/h 10% </a:t>
            </a:r>
            <a:r>
              <a:rPr lang="nl-BE" dirty="0">
                <a:sym typeface="Wingdings" panose="05000000000000000000" pitchFamily="2" charset="2"/>
              </a:rPr>
              <a:t> 1%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D6053-0475-46F7-893C-3B133739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8AE3-BF4D-4DC4-BBEE-E8391D2770AF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4E7C69-BDCE-4962-A225-CE395B0A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6AB178-B768-40EB-AA0E-F61BA289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6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580" y="1984419"/>
            <a:ext cx="2343150" cy="265611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8118" y="2369594"/>
            <a:ext cx="4914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Thank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err="1"/>
              <a:t>your</a:t>
            </a:r>
            <a:r>
              <a:rPr lang="nl-BE" sz="2800" dirty="0"/>
              <a:t> attention!</a:t>
            </a:r>
          </a:p>
          <a:p>
            <a:endParaRPr lang="nl-BE" sz="2800" dirty="0"/>
          </a:p>
          <a:p>
            <a:r>
              <a:rPr lang="nl-BE" sz="280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D818-8DC7-4E7D-AE37-F418FA47F596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6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>
            <a:grpSpLocks noChangeAspect="1"/>
          </p:cNvGrpSpPr>
          <p:nvPr/>
        </p:nvGrpSpPr>
        <p:grpSpPr bwMode="auto">
          <a:xfrm>
            <a:off x="1866206" y="1054100"/>
            <a:ext cx="7678738" cy="5484812"/>
            <a:chOff x="432" y="193"/>
            <a:chExt cx="4837" cy="3455"/>
          </a:xfrm>
        </p:grpSpPr>
        <p:pic>
          <p:nvPicPr>
            <p:cNvPr id="26" name="Picture 3" descr="EM_Spectr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193"/>
              <a:ext cx="4837" cy="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2064" y="3408"/>
              <a:ext cx="15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(Image courtesy of NASA)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76997" y="1991716"/>
            <a:ext cx="640850" cy="33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83093" y="3972916"/>
            <a:ext cx="640850" cy="33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rgbClr val="00964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3883" y="4753950"/>
            <a:ext cx="640850" cy="33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A1A-89D6-408D-81BE-ACAC5946FDDD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257028" name="AutoShape 4" descr="data:image/jpeg;base64,/9j/4AAQSkZJRgABAQAAAQABAAD/2wCEAAkGBxQTEhUSExMVFRUWFxgXGBcYFxgVFRcVHRgXFxYYFxcaHSghGBslGxUYITEhJSkrLi4uFx8zODMsNygtLisBCgoKBQUFDgUFDisZExkrKysrKysrKysrKysrKysrKysrKysrKysrKysrKysrKysrKysrKysrKysrKysrKysrK//AABEIANAA8wMBIgACEQEDEQH/xAAcAAEAAQUBAQAAAAAAAAAAAAAABgIDBAUHCAH/xABIEAACAQIEAwUEBwYEAQ0BAAABAgMAEQQSITEFQVEGBxNhcSKBkaEUIzJCUmLBcoKSsdHwM6Ky4cIWJENTVGNzg5PD0tPxFf/EABQBAQAAAAAAAAAAAAAAAAAAAAD/xAAUEQEAAAAAAAAAAAAAAAAAAAAA/9oADAMBAAIRAxEAPwDuNKUoFKUoFKUoFKUoFKUoFKUoFKUNArGbFgmyDMet7KD5t/S9afE8YWQsAwEKglmJsGA3JPJP5+m8fi47i8aSnDEVIQcpxcosmmhEKW9rnrYjTUDQ0E0xjOqMxkC2GlgAL9CWvf5VzzH8b4iXIilU+QbD3+BNbqDu5ic58ZiJ8W/PO5VP3VBuv8VbWDsTgUFlw4A/bk/nmoIZ/wAreKQazQ5lG5aIhf409kVJOz/b6GeyyIYm6/bQ+8aj4VsW7JQD/BMkJ6o519SbkjyuKjvFuASwt4rRidRqZIlCTDqXjGjjbzsCSRQT9HBAIIIOxGoPoaqqJ8J4oMolhYOh3HI9dD9l/wCzyqT4XELIodTcH+yD0IoLtKUoFKUoFKUoFKUoFKUoFKUoFKUoFKUoFKUoFKUoFK0vEO1uChJEmKhDDdQ4Zh6qtz8q1J7zuGf9oP8A6M//ANdBMKiPbvjeQLhkPtSC7+Ue1v3jcegPWszA9ueHy2yYuIE7ByYiT0tIFrm8+LkxmNlaI+1JJ4cR3Ci4jR7X1Cr9YRzCmg33BuDniDlHuMFC2VwCQcTOu6XH/RIdCRuwI+7p0mGJUUIqhVUABQAFAGgAA0AqxwzAJBFHBEMqRqFUbmwG5PMncnmSTWVQKUpQKUpQRHtJwQws2Mwy+c8K7SrzdBylGp/NrzOuu7NccEc4TMDFPbKeWYgZGHkwsPh0qf1yXtrwz6PKypohPiR20yhiS6D9mQFvISqOVB1qla/s/wAQ8fDRTc3QE/tDRv8AMDWwoFKUoFKUoFKUoFKUoFKUoFKUoFKUoFfCbamsXinEosPE00zhI0Fyx+QA3JJ0AGpNcC7fd402OLRRZosN+AfacdZSP9A0630NB0Htd3sQYcmPCgYiQaZr/UqfUayfu6fmrlfHO1eMxl/Hmcof+jX2IteWUaN+9c+daLDpuftf/lXWUE7jYfHoPlQV2ykaAA87fEa86vSKdBpvrpfS1wbW6Xq1GSLtoR0PO9fGlOlySbfD1P8ASgrjBbTLzGu3sk2vl+dZXB+KzYeRZYHZHBOXQMCbEH2SCDoSNuZrHcFcueIqN1ILIfUZ8wPu+NU+FdT4ZLaHMNVfoCyX+yL3uCR1teg7L2Q7045iIsYFhkOgkH+Cx876xn1JHmNq6RXkwEk7HXQA21O7HyHP+9Oh92veAcMVw2Je+HNgjk6wnkCf+r/0+mwdwpSlApSlAqHd52FBwyyW1Rst/wAran5olTGop3lzZcHl5u6j4XY/6fnQU918ubAgfhkdfmG/4qltQ7urW2CPnM5HwUfpUxoFKUoFKUoFKUoFKUoFKUoFKUoFY/EMdHBG80rBI0GZmPIfqeQA1JNqyK4F3y9tDPMcJE31MLENbaSUaEnqq6gedzrpYND3g9tpOITc1hQnw4+g2zvbQuR8AbDmTFohvqbH+fpzrHSrwoMqI6WPKr8ZsL2251ioPjV0NegyQ2lri1vgf1q9g8X4c0U5UNkdHyH7wVg1j65bVhj5HrpVVyQTfy6/Og9S4LEwY3DrIuWWGVb2YBgRsQynYg3BB2INeesb2eZJJI0JEkDsm9mJUkBgRsSAGH7Qr72P7ZT8Of6s+JE2skLGyk/iU/ce2l7a8wbC0h7QdosJPiUxsD5fGCpiInGWRJVFkkt99SoyllJAyL1oIFiYySc10ZbhxawtbLmC/dsbBl87iwvlwomtexul7AkW/vb+VT7t7wv6uPFKlwoySMuv1ZFlzegJUN0KjTKL8/xDMVAKm5tY5jYnXkTa+vzoO89zfaczwNhJWvJABkJ3aHYeuQ2X0ZPOujV5i7v+MnDY3Dyk2GcRycvYb2Gv6XzeqivTtApSqTIL2uL+tBVXM+83iIdxGD7MQN+mc2J+AA95IqdcY4j4YyJYykXHMIu2dvLQ2HMjoCRzWDhn0zGrhvtRofExDHX2L3yE82dtDz1Y8jQT7sLgjDgYFYEMV8Qg7guTJY+YzW91b6lKBSlKBSlKBSlKBSlKBSlKBSlKDR9tuKnC4HETqbMqWQ9HYhEPuZga8n4p7tXqLvQwhk4XiQu6qsn7qOsjf5VNeXcYlmoPiVeSsZDV1TQZKmrkZ51jq1XQ1BdU1cV9wRWPeqy52oK1Y3vp53q2xF/jt1r477D51VG9r2sDrvva1BPOwPbVYv8Am+J9qI3UNbMVG1iv3kPTcedbXtL3UpMpn4a6EN7QiZvq/wA3hONr2tlbQW3G1cnaSzE6A+/pfQjY+lTDsp3hvh9JM4GntxWvblmjb2WNha+ygaJuaDQY/guIwrMk8EsPtaZ1IXW+iuLq45XBNepuCYvxsNBN/wBZFG/8SBv1rn2G70IZoypfDvmFjd/Bt5BJBnkPmFUVDcYyyORHZRfXRgPkv6UHU+2/aLwGhw6E5pT7RU2YJcCwPIkm1+QBqJDjQlcCBpU/MHcW1/CT7RIve4sDzasbsb2bWVyudAY7SLkvlNzYg5lXX3HlWj4lJFhiYyS73syqytY9GYDIl7bEM6nlQS3inHbfUYX25XtmkNyq3spdmsb2uNdhoBtYTnsrwBMHDkU53Y5pJDvI55+g2A/UknjvC+MSF2eKJYAsTagu5lyku3iO2jn7R0Atc8tt7ie8ueB1Vfo5jKKyq+ZZACNs+e2hBH2aDr1K5/wnvTgewxELw3++h8eK3W6gPr5KR51N8Bj4p0EkMiSIdmRgwvzFxzHSgyaUpQKUpQKUpQKUpQKUpQKUpQUyIGBVgCCCCDsQdCDXmbvD7ItgsQ0diY2u0LfiS+xPNluAfceYr03Wp7S9n4cbAYJhpurD7SPyZT1194JBoPIbLY2qtTUs7Z9j5sFL4cq3BvkkA9iQdR0PVTqPMWJiciFTrQXQ1Vhqxg1VhqC/mozVZDV9zUF7NztVBbfW/X+vuq1flXw69B8qC8+1gdhfnqff5VbvYk5tx+8emlUSMSL352P6X61S01r2AzW310G3uNqC/gCbkn+levODYIRYeGKw+rijTbbKoX9K8v8Ad/wvx8Xh4rXDyrmH5Ac8n+RWr1LxLGrBFJM+iRozt6KCTbz0oOd97XakQvHh4HK4gqwZ13SN7ez5OxUEEagD8wrkIkK+wozv6ZlU63CjZ213Nx0B3qrinEZJZ5sRL/iPdz+UkgWH7Kmw6ZV6V17s93VRLhozK8iYkjMzIRZbj/DykEWHMixJvrawAR/sL2OkWX6XjGXw2icMDJnfIRqWIuFXLfS99dhas+TuwGMiXEJMYSwJjjdMwEWZjEGIIIJUg3132qXSdnsLho/ExU4ES2vnbJEx5Z8zEtqPs3APQ1G+0fewLFMBGWO3jyqVjHmkZszn1yj1oOXQ4STD4iTDSCxQsGANwGBAuD0Pz0rc8Ox0kD+LBI0T6XKn7QHJ1PsuNToQbX0sda10d87SOxeR2LO7bsxNyT01J0q9moOt9kO8NJysGKCwzGwVhpDK21lJN43J+4xN7ixY6CdV5mlAYWIBB0IOxHnU+7A9vzEVwuMcmI2WOdjcxnYJKx3XkHOo+9pqA63SlKBSlKBSlKBSlKBSlKBSlW55gis7GyqCxPQAXNBrO1EUD4do8QgkRtAh0JbkVO6kb5hqK4xx/sGjLeA5WA2Y3D+p+63y8hXQMdjGmcu+nJV5IvT16nmfIADV8Qx/hlVC5nYiy7AAm12PIX0HX0BIDhXEOHPC5R1KsNwd/wDcedYYNd641wOLELldb9CNGXzU/ptXLe0vY+SC7D24/wAYG37Y+767fyoIwGoWqiRCu4qjNQXr1Tntr1+NWi1fS/KgrVtN+nPeqF9ptNif1qhmtbn8q2HB8IXYAKSWIAA1JJNgB1JOlB1/uG4JeWXFMPZiXw1/8R9WI8wot/5lTXvcxZXBLCN8RMken4ReRvd9WB+9W77F8CGCwcUGmYDNIRzkbVteYH2R5KKh3e5OfHwicljxMpHmFQKfd7XxoOLTsWLW5sbHnvp+ldHn74cW0YVIMOklrGQs0gJ5ssVhb3sbedcyw7XAv+L51dgJOm/Sg2fEeITYh/FxMrzycmc6L1CIAFT90CqTKAL7D9axJHAF7geZOn+/uvV3h+ESUPI8kccceQNJKHK5nz5FSKNXZ2Ijc7EWQk25h8+mu+kK3H420QH9T5b+VU4ieaEB3KSJcBsoIZb6XGguP70rM4lh3w7ZZha4ujC5SRNCrwtazoQRYjrrY6VhvifEBU/ZItag2HiA63vf+VUOdxuK1fB5zlaJt4zb1U/ZP9+VZ+ag6h3UdszmXh+Ia+n/ADeRjqQBfwWPUAXU8wCNwL9XrylIx0IJVgQysDZlYG6sDyIIB91eh+73tN9PwaytYTIfDmA0AkUC5A5KwIYftW5UEmpSlApSlApSlApSlArVdpMQqwsh1aQFVHu1b0Xf4DnWxnxCoMzsqja7EAX6a1GMafGmZluRoq3BWwAubAgaXJ156dBQaoppexPIDmzHYCtbh8FeUuTmyn7XJpLWJH5VHsr7zpepVNh1UedrDyB3Pqdv7FayUKilm0VRcny8upJ0A6kUGFipsgvuTew9Nz6C49SQNyK+x4YsAGtmI16ed/IdelZMeDNs0gtI1iV/Ao+xH+7ck9WJ6Ctdx7EMMmGiF5sQcqjohNiTbUBiCCeSrJQc77S9mCzTT4eFmw6mzMq6IbX1A+zpZjyUML2uLwjE8NtqtevOC8NXDQpCmoUatsWY6sx8yxJ99RrtP3bYTFXdB9HlOuaMDIT1ePY73uMpPWg8syQsNx+tWteQNdf4z3T42Mnw0SdeqMFa3mr2+AJrRL3fY4tYYOa/mth/ETb50EFw2ELHWu2dy3Y3M4x0q+wlxCD96TYv6LqB+b9mrvZDuhfMJMaQiDXwUa7t5O66KP2SSeorsMEKoqoihVUBVUCwCjQAAbACguVynvV1x0I64Se3rr/SurVy3vWXLj8Ax2dZo/8ASP8A3BQcRToWA9NPKr/jFY3IsxUbW5X1v1G3wrGxkeSVlN7KzD51VFJY5v4vO5oNV9LubsSx6nU/Gpf2F4q2XEQxLD458GaLxvDyMIWfxEBlISN8krMJN1CSWIJBELxuHyORy5Hyr7Dhmbl8aCedsOKYd1kjGIbESHEmaMgtKmHRlyywnESNmmvlj+yMo8IHMb2qLR422igu3Qf1qmDh4+8fcKzYyF9lFueijX1P9aCrh0LLmZ/tubm2wtsPnWUWqhMBMwvnVDyW2b+Jht7r1hriyMysLOpsR+o8qDKmmsL1Ke6HtJ9Fx4jc2ixVom6CUH6lviSn7/lUEaQk3JofI26EaEHqD1oPY1KjXd32j+n4GKYkeIPq5h0lWwY25ZhZgOjCpLQKUpQKUpQKUrFxLsWEanLcFmYAEgaAAX0BJJ1IOit6gMXiwDPGnMZntzAtlB/zH4GsPHTphojK+50UcyeQH8/QVtgkcYI0UWzMSdSBuzMdToNz0qE8MLcUxhnYH6JhzlQHaR9DqPPRj5ZRzNBusOjOodhYtrb+XpUfx2M8TEJFHrZjl5guv25T+SPYdXPPLW97acWECeGpIkcXJGrJHexIHN2JyqOp8qiPCOG44yMcJ4SXUJLI9iIiNRBGSGuACLkLq1zfUGgz+1vFJIEKYZTJiPZNhH4rZbi4CAG5ynMdNAB1NZHdv2dnDtjsYG8ZxZFcWdVP2nZfuEgBQthlUEaZrCTdm+ADDKWZvEnfWSU7kk3IXot/idelt1QKUpQKUpQKUpQK5v33QEYfDYgDWGcAnorKST/FGo94rpFaDt5wk4rAYiEC7FMyDmXQh0HvKge+g829ssPlxTsPsyASDp7QrTowPPYc6kXHU8bBQzDUxHwm1t7J1U1Fs1uhoM1NfT+/hWRFhzvsN/O3U9B5msCGQAi+2l+gF9acYxLeIVY+yDcDkfzeZ1tfyoM9pEHO9um3vb+nxqRzcFWNZUEw8aBBJNCIyqKLorgTFj4jp4i5swH3rFrVBY8flIIBNiDvY+42Ovurq7YhohJNCEw8Zmjl+kzn6rH4SVTLIksrIZHlY2zRQiwzMMt1vQQz/wDoDZdfPl7utari6WZZfxey3ryPwHyqriE0KSyCFmaEO3hFhZzHc5Lg7G1t/ltWFPiGksCLKpvbmTQXVqqrYNVg0HQ+5TtH9Gx30dzaLFWUX2Wdb+GfLMCV8yU6V6FrxyrEEFSVZSGVhoQwN1IPUEV6o7DdoRjsFFidMxGWQD7sq6OPIX1HkRQb6lKUClKUFvEyZUZuik+WgvWBiMTHhoHnkJ0UMzH7THkB6k2A21q/P9Y3h/cWxk8zusfv0J8rDUNpzbtnxn6XOY01w+HOvSWXUe9RqPTMeYoMbE8RxGOkECaSYg3bfLHBvr5W18xb8ddHVYcBhAALJEtgPvOx/mzMfnWt7C9nTh4zNKLzzatfdV3CeXU+dhyFIpRjMTn3w+HaydJJti/mq7D/AHoI5xbheKeWFmAE2Jktc7RHI7AgczHGjWG9yTvXQuF4BIIkhjFlQWHUnck+ZNyfWo/wVpsZOMU5VcNG7nDqupk9l4/Ebpo7f3q0qoFKUoFKUoFKUoFKUoFKUoODdqOAjD47EYMi0GLUvF0BNyAOmVwy26ZetchmhZHKNcMrFWHS2n6V6g72uBGfB+PGPrsKTKpG5TTxF+ADeZQCuBducMH8LGposws9vuyjf40EZ2316frWVik8RARqyeyepXl62rDJvblVUUhGxIoKI4mPL9KydbAFi2UWUXNlFyxC32FyTpzJq9hYXlJF9Bu3LyFuZ8qzFhiTS+ZvcT8dl+Z6gUGFHCbiw320uSfIc62OH4O5+0wT/M3wBsPeb+VSDs3wRsQkkodIYoyFZju19Xtci4RSGa7BVDA6CnaHBHByCNjnzLmUgFbgM0bXB2IdGFgSNAQSCDQRrieAaDKc2dWNr2ykHpa5/nyNWAav8axJcIpOpa/oAD/WsYGguA10vuN7R+Bi2wbn6vE6p0E6j/iQEeqKOdczBqqLEMjo6Eq6urow3VlN1YehAoPY9KweB4/x8NBPa3ixRyW6Z0DW+dfaDNrHx2IyLpYsTlUHYsevkACT5A1kVp8fODLptEpDdM7ZSAPMAb/n9bBoe1/FXiiXCYe7Tz+zf7wDE5nNtmY3A6e0dLCtjwTszFhookIDOvtMeRfr6Dl6CrHBsABK+Ml9pzdU8uRI8rDKPIGsrifFREjSMVvyDMqAtyGZiANt+goMbtfxkqow0bWklHtN+CLYn1OoHv8AKtbwGHE4mNFjT6LhcoAJ1lkXrbSwPu33aoxAGnldzL4kjk6Qoz62sAWNrAaWChhYDWus8HgKQQoRYrGikdCFA/SguYDCLDGkSCyxqqL1sBYX89Kv0pQKUpQKUpQKUpQKUpQKUpQfCL6GvPvaXs8IMRieGtpHKPGwx6blQPSzL55POvQdQHvg4GZcKuLj/wAXCHxLjfwtPE+Fg/ordaDzDIhUlWWzKbH1/sUQ1Iu2eGDMmLjFlmHtD8L7MPj+lRtTQbWKYjDnJuGOe24B5/D2feawUxQGw/SvkE5U3U2PPofWqnKNrlyn8u3w5UEv4d27RfopkwYlfDR+ECZ5FQpYowWIDIudDlkuGznXStJxbjTzv4kh2UIo3IUFm1bd2LOzM51ZnYnetSEHIn5VUFFBWpLNnPoB0FXlNWc1XY4C2+goPme+i6nryFSvsJ2Imx8uVQRGCPFlOyDcgdXtsvmL2GtSrsF3UST5ZcUGhh0ITaWQeh/w18zr0AuDXceHYCOCNYoUWONRYKosB/Unck6mgu4aBY0WNRZUUKo6KBYD4CvlXaUGJxLF+Gmn2m0UefX0H+3Oo3HMHtEh03dr73JzNfqTcA/tGtX2542VnMCn2rAfsqQCR6m/wq3wt8qeu56n+nKgkMmIuQF2GgA26VYwvBo8ac86B4UP1am9ncXBkPUakCrGFw7TMIhpmF3P4Yv/AJNsPK55ipjDEFUKosALADkKCjC4RI1yxoqL0UBR8qvUpQKUpQKUpQKUpQKUpQKUpQKUpQKpkQMCpAIIIIOoIOhBqqlB5m7W8E+iYjEYB7+GTnhJ/CdUNzvp7JPVDXOnUqSDuDY16U77uzvjYZcWg9vD/atuYSdT+61j5Aua8847DFmzczv/AFoMIGqgavx4E1nYPhDOwRVZ2OyqCzH0Uamg1q1fiwzHyrpHZ7ulxs1i6Lh06yn27eUY1v5Nlrp/ZzutwWGs0inEyDnIB4YPlENLftZvWg4t2S7A4rGEGKOyc5XusY62a13PkoPnau39ju7jC4LLIw8eca+I49lD/wB2my+pufPlUzVQBYCwGw5Wr7QKUpQKUpQcy7fwhuIIq6EwKznkFzyAH10t8Ku4dbLmsAijTMcisdgoY/O2tgbXNhW47Q9n8VNi88Jw8cZjQNK6tJMCC3srGfYIsb3P4jtWw4b2ShjOeQviJPxynN8F2A6dKD52IRvAZnIZ3kYlhezbWtcDQbAW0qQ18VQBYCwr7QKUpQKUpQKUpQKUpQKUpQKUpQKUpQKUpQUugIIIBBFiDqCOYIrnvFe6DBSuXjeWEHUopVkH7IYEr6XsOQFdEpQQfhndVw+KxZJJiOcjm38KZVI8iDUu4fw2GBcsMUcS9ERUHvsNayq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7030" name="AutoShape 6" descr="data:image/jpeg;base64,/9j/4AAQSkZJRgABAQAAAQABAAD/2wCEAAkGBxQTEhUSExMVFRUWFxgXGBcYFxgVFRcVHRgXFxYYFxcaHSghGBslGxUYITEhJSkrLi4uFx8zODMsNygtLisBCgoKBQUFDgUFDisZExkrKysrKysrKysrKysrKysrKysrKysrKysrKysrKysrKysrKysrKysrKysrKysrKysrK//AABEIANAA8wMBIgACEQEDEQH/xAAcAAEAAQUBAQAAAAAAAAAAAAAABgIDBAUHCAH/xABIEAACAQIEAwUEBwYEAQ0BAAABAgMAEQQSITEFQVEGBxNhcSKBkaEUIzJCUmLBcoKSsdHwM6Ky4cIWJENTVGNzg5PD0tPxFf/EABQBAQAAAAAAAAAAAAAAAAAAAAD/xAAUEQEAAAAAAAAAAAAAAAAAAAAA/9oADAMBAAIRAxEAPwDuNKUoFKUoFKUoFKUoFKUoFKUoFKUNArGbFgmyDMet7KD5t/S9afE8YWQsAwEKglmJsGA3JPJP5+m8fi47i8aSnDEVIQcpxcosmmhEKW9rnrYjTUDQ0E0xjOqMxkC2GlgAL9CWvf5VzzH8b4iXIilU+QbD3+BNbqDu5ic58ZiJ8W/PO5VP3VBuv8VbWDsTgUFlw4A/bk/nmoIZ/wAreKQazQ5lG5aIhf409kVJOz/b6GeyyIYm6/bQ+8aj4VsW7JQD/BMkJ6o519SbkjyuKjvFuASwt4rRidRqZIlCTDqXjGjjbzsCSRQT9HBAIIIOxGoPoaqqJ8J4oMolhYOh3HI9dD9l/wCzyqT4XELIodTcH+yD0IoLtKUoFKUoFKUoFKUoFKUoFKUoFKUoFKUoFKUoFKUoFK0vEO1uChJEmKhDDdQ4Zh6qtz8q1J7zuGf9oP8A6M//ANdBMKiPbvjeQLhkPtSC7+Ue1v3jcegPWszA9ueHy2yYuIE7ByYiT0tIFrm8+LkxmNlaI+1JJ4cR3Ci4jR7X1Cr9YRzCmg33BuDniDlHuMFC2VwCQcTOu6XH/RIdCRuwI+7p0mGJUUIqhVUABQAFAGgAA0AqxwzAJBFHBEMqRqFUbmwG5PMncnmSTWVQKUpQKUpQRHtJwQws2Mwy+c8K7SrzdBylGp/NrzOuu7NccEc4TMDFPbKeWYgZGHkwsPh0qf1yXtrwz6PKypohPiR20yhiS6D9mQFvISqOVB1qla/s/wAQ8fDRTc3QE/tDRv8AMDWwoFKUoFKUoFKUoFKUoFKUoFKUoFKUoFfCbamsXinEosPE00zhI0Fyx+QA3JJ0AGpNcC7fd402OLRRZosN+AfacdZSP9A0630NB0Htd3sQYcmPCgYiQaZr/UqfUayfu6fmrlfHO1eMxl/Hmcof+jX2IteWUaN+9c+daLDpuftf/lXWUE7jYfHoPlQV2ykaAA87fEa86vSKdBpvrpfS1wbW6Xq1GSLtoR0PO9fGlOlySbfD1P8ASgrjBbTLzGu3sk2vl+dZXB+KzYeRZYHZHBOXQMCbEH2SCDoSNuZrHcFcueIqN1ILIfUZ8wPu+NU+FdT4ZLaHMNVfoCyX+yL3uCR1teg7L2Q7045iIsYFhkOgkH+Cx876xn1JHmNq6RXkwEk7HXQA21O7HyHP+9Oh92veAcMVw2Je+HNgjk6wnkCf+r/0+mwdwpSlApSlAqHd52FBwyyW1Rst/wAran5olTGop3lzZcHl5u6j4XY/6fnQU918ubAgfhkdfmG/4qltQ7urW2CPnM5HwUfpUxoFKUoFKUoFKUoFKUoFKUoFKUoFY/EMdHBG80rBI0GZmPIfqeQA1JNqyK4F3y9tDPMcJE31MLENbaSUaEnqq6gedzrpYND3g9tpOITc1hQnw4+g2zvbQuR8AbDmTFohvqbH+fpzrHSrwoMqI6WPKr8ZsL2251ioPjV0NegyQ2lri1vgf1q9g8X4c0U5UNkdHyH7wVg1j65bVhj5HrpVVyQTfy6/Og9S4LEwY3DrIuWWGVb2YBgRsQynYg3BB2INeesb2eZJJI0JEkDsm9mJUkBgRsSAGH7Qr72P7ZT8Of6s+JE2skLGyk/iU/ce2l7a8wbC0h7QdosJPiUxsD5fGCpiInGWRJVFkkt99SoyllJAyL1oIFiYySc10ZbhxawtbLmC/dsbBl87iwvlwomtexul7AkW/vb+VT7t7wv6uPFKlwoySMuv1ZFlzegJUN0KjTKL8/xDMVAKm5tY5jYnXkTa+vzoO89zfaczwNhJWvJABkJ3aHYeuQ2X0ZPOujV5i7v+MnDY3Dyk2GcRycvYb2Gv6XzeqivTtApSqTIL2uL+tBVXM+83iIdxGD7MQN+mc2J+AA95IqdcY4j4YyJYykXHMIu2dvLQ2HMjoCRzWDhn0zGrhvtRofExDHX2L3yE82dtDz1Y8jQT7sLgjDgYFYEMV8Qg7guTJY+YzW91b6lKBSlKBSlKBSlKBSlKBSlKBSlKDR9tuKnC4HETqbMqWQ9HYhEPuZga8n4p7tXqLvQwhk4XiQu6qsn7qOsjf5VNeXcYlmoPiVeSsZDV1TQZKmrkZ51jq1XQ1BdU1cV9wRWPeqy52oK1Y3vp53q2xF/jt1r477D51VG9r2sDrvva1BPOwPbVYv8Am+J9qI3UNbMVG1iv3kPTcedbXtL3UpMpn4a6EN7QiZvq/wA3hONr2tlbQW3G1cnaSzE6A+/pfQjY+lTDsp3hvh9JM4GntxWvblmjb2WNha+ygaJuaDQY/guIwrMk8EsPtaZ1IXW+iuLq45XBNepuCYvxsNBN/wBZFG/8SBv1rn2G70IZoypfDvmFjd/Bt5BJBnkPmFUVDcYyyORHZRfXRgPkv6UHU+2/aLwGhw6E5pT7RU2YJcCwPIkm1+QBqJDjQlcCBpU/MHcW1/CT7RIve4sDzasbsb2bWVyudAY7SLkvlNzYg5lXX3HlWj4lJFhiYyS73syqytY9GYDIl7bEM6nlQS3inHbfUYX25XtmkNyq3spdmsb2uNdhoBtYTnsrwBMHDkU53Y5pJDvI55+g2A/UknjvC+MSF2eKJYAsTagu5lyku3iO2jn7R0Atc8tt7ie8ueB1Vfo5jKKyq+ZZACNs+e2hBH2aDr1K5/wnvTgewxELw3++h8eK3W6gPr5KR51N8Bj4p0EkMiSIdmRgwvzFxzHSgyaUpQKUpQKUpQKUpQKUpQKUpQUyIGBVgCCCCDsQdCDXmbvD7ItgsQ0diY2u0LfiS+xPNluAfceYr03Wp7S9n4cbAYJhpurD7SPyZT1194JBoPIbLY2qtTUs7Z9j5sFL4cq3BvkkA9iQdR0PVTqPMWJiciFTrQXQ1Vhqxg1VhqC/mozVZDV9zUF7NztVBbfW/X+vuq1flXw69B8qC8+1gdhfnqff5VbvYk5tx+8emlUSMSL352P6X61S01r2AzW310G3uNqC/gCbkn+levODYIRYeGKw+rijTbbKoX9K8v8Ad/wvx8Xh4rXDyrmH5Ac8n+RWr1LxLGrBFJM+iRozt6KCTbz0oOd97XakQvHh4HK4gqwZ13SN7ez5OxUEEagD8wrkIkK+wozv6ZlU63CjZ213Nx0B3qrinEZJZ5sRL/iPdz+UkgWH7Kmw6ZV6V17s93VRLhozK8iYkjMzIRZbj/DykEWHMixJvrawAR/sL2OkWX6XjGXw2icMDJnfIRqWIuFXLfS99dhas+TuwGMiXEJMYSwJjjdMwEWZjEGIIIJUg3132qXSdnsLho/ExU4ES2vnbJEx5Z8zEtqPs3APQ1G+0fewLFMBGWO3jyqVjHmkZszn1yj1oOXQ4STD4iTDSCxQsGANwGBAuD0Pz0rc8Ox0kD+LBI0T6XKn7QHJ1PsuNToQbX0sda10d87SOxeR2LO7bsxNyT01J0q9moOt9kO8NJysGKCwzGwVhpDK21lJN43J+4xN7ixY6CdV5mlAYWIBB0IOxHnU+7A9vzEVwuMcmI2WOdjcxnYJKx3XkHOo+9pqA63SlKBSlKBSlKBSlKBSlKBSlW55gis7GyqCxPQAXNBrO1EUD4do8QgkRtAh0JbkVO6kb5hqK4xx/sGjLeA5WA2Y3D+p+63y8hXQMdjGmcu+nJV5IvT16nmfIADV8Qx/hlVC5nYiy7AAm12PIX0HX0BIDhXEOHPC5R1KsNwd/wDcedYYNd641wOLELldb9CNGXzU/ptXLe0vY+SC7D24/wAYG37Y+767fyoIwGoWqiRCu4qjNQXr1Tntr1+NWi1fS/KgrVtN+nPeqF9ptNif1qhmtbn8q2HB8IXYAKSWIAA1JJNgB1JOlB1/uG4JeWXFMPZiXw1/8R9WI8wot/5lTXvcxZXBLCN8RMken4ReRvd9WB+9W77F8CGCwcUGmYDNIRzkbVteYH2R5KKh3e5OfHwicljxMpHmFQKfd7XxoOLTsWLW5sbHnvp+ldHn74cW0YVIMOklrGQs0gJ5ssVhb3sbedcyw7XAv+L51dgJOm/Sg2fEeITYh/FxMrzycmc6L1CIAFT90CqTKAL7D9axJHAF7geZOn+/uvV3h+ESUPI8kccceQNJKHK5nz5FSKNXZ2Ijc7EWQk25h8+mu+kK3H420QH9T5b+VU4ieaEB3KSJcBsoIZb6XGguP70rM4lh3w7ZZha4ujC5SRNCrwtazoQRYjrrY6VhvifEBU/ZItag2HiA63vf+VUOdxuK1fB5zlaJt4zb1U/ZP9+VZ+ag6h3UdszmXh+Ia+n/ADeRjqQBfwWPUAXU8wCNwL9XrylIx0IJVgQysDZlYG6sDyIIB91eh+73tN9PwaytYTIfDmA0AkUC5A5KwIYftW5UEmpSlApSlApSlApSlArVdpMQqwsh1aQFVHu1b0Xf4DnWxnxCoMzsqja7EAX6a1GMafGmZluRoq3BWwAubAgaXJ156dBQaoppexPIDmzHYCtbh8FeUuTmyn7XJpLWJH5VHsr7zpepVNh1UedrDyB3Pqdv7FayUKilm0VRcny8upJ0A6kUGFipsgvuTew9Nz6C49SQNyK+x4YsAGtmI16ed/IdelZMeDNs0gtI1iV/Ao+xH+7ck9WJ6Ctdx7EMMmGiF5sQcqjohNiTbUBiCCeSrJQc77S9mCzTT4eFmw6mzMq6IbX1A+zpZjyUML2uLwjE8NtqtevOC8NXDQpCmoUatsWY6sx8yxJ99RrtP3bYTFXdB9HlOuaMDIT1ePY73uMpPWg8syQsNx+tWteQNdf4z3T42Mnw0SdeqMFa3mr2+AJrRL3fY4tYYOa/mth/ETb50EFw2ELHWu2dy3Y3M4x0q+wlxCD96TYv6LqB+b9mrvZDuhfMJMaQiDXwUa7t5O66KP2SSeorsMEKoqoihVUBVUCwCjQAAbACguVynvV1x0I64Se3rr/SurVy3vWXLj8Ax2dZo/8ASP8A3BQcRToWA9NPKr/jFY3IsxUbW5X1v1G3wrGxkeSVlN7KzD51VFJY5v4vO5oNV9LubsSx6nU/Gpf2F4q2XEQxLD458GaLxvDyMIWfxEBlISN8krMJN1CSWIJBELxuHyORy5Hyr7Dhmbl8aCedsOKYd1kjGIbESHEmaMgtKmHRlyywnESNmmvlj+yMo8IHMb2qLR422igu3Qf1qmDh4+8fcKzYyF9lFueijX1P9aCrh0LLmZ/tubm2wtsPnWUWqhMBMwvnVDyW2b+Jht7r1hriyMysLOpsR+o8qDKmmsL1Ke6HtJ9Fx4jc2ixVom6CUH6lviSn7/lUEaQk3JofI26EaEHqD1oPY1KjXd32j+n4GKYkeIPq5h0lWwY25ZhZgOjCpLQKUpQKUpQKUrFxLsWEanLcFmYAEgaAAX0BJJ1IOit6gMXiwDPGnMZntzAtlB/zH4GsPHTphojK+50UcyeQH8/QVtgkcYI0UWzMSdSBuzMdToNz0qE8MLcUxhnYH6JhzlQHaR9DqPPRj5ZRzNBusOjOodhYtrb+XpUfx2M8TEJFHrZjl5guv25T+SPYdXPPLW97acWECeGpIkcXJGrJHexIHN2JyqOp8qiPCOG44yMcJ4SXUJLI9iIiNRBGSGuACLkLq1zfUGgz+1vFJIEKYZTJiPZNhH4rZbi4CAG5ynMdNAB1NZHdv2dnDtjsYG8ZxZFcWdVP2nZfuEgBQthlUEaZrCTdm+ADDKWZvEnfWSU7kk3IXot/idelt1QKUpQKUpQKUpQK5v33QEYfDYgDWGcAnorKST/FGo94rpFaDt5wk4rAYiEC7FMyDmXQh0HvKge+g829ssPlxTsPsyASDp7QrTowPPYc6kXHU8bBQzDUxHwm1t7J1U1Fs1uhoM1NfT+/hWRFhzvsN/O3U9B5msCGQAi+2l+gF9acYxLeIVY+yDcDkfzeZ1tfyoM9pEHO9um3vb+nxqRzcFWNZUEw8aBBJNCIyqKLorgTFj4jp4i5swH3rFrVBY8flIIBNiDvY+42Ovurq7YhohJNCEw8Zmjl+kzn6rH4SVTLIksrIZHlY2zRQiwzMMt1vQQz/wDoDZdfPl7utari6WZZfxey3ryPwHyqriE0KSyCFmaEO3hFhZzHc5Lg7G1t/ltWFPiGksCLKpvbmTQXVqqrYNVg0HQ+5TtH9Gx30dzaLFWUX2Wdb+GfLMCV8yU6V6FrxyrEEFSVZSGVhoQwN1IPUEV6o7DdoRjsFFidMxGWQD7sq6OPIX1HkRQb6lKUClKUFvEyZUZuik+WgvWBiMTHhoHnkJ0UMzH7THkB6k2A21q/P9Y3h/cWxk8zusfv0J8rDUNpzbtnxn6XOY01w+HOvSWXUe9RqPTMeYoMbE8RxGOkECaSYg3bfLHBvr5W18xb8ddHVYcBhAALJEtgPvOx/mzMfnWt7C9nTh4zNKLzzatfdV3CeXU+dhyFIpRjMTn3w+HaydJJti/mq7D/AHoI5xbheKeWFmAE2Jktc7RHI7AgczHGjWG9yTvXQuF4BIIkhjFlQWHUnck+ZNyfWo/wVpsZOMU5VcNG7nDqupk9l4/Ebpo7f3q0qoFKUoFKUoFKUoFKUoFKUoODdqOAjD47EYMi0GLUvF0BNyAOmVwy26ZetchmhZHKNcMrFWHS2n6V6g72uBGfB+PGPrsKTKpG5TTxF+ADeZQCuBducMH8LGposws9vuyjf40EZ2316frWVik8RARqyeyepXl62rDJvblVUUhGxIoKI4mPL9KydbAFi2UWUXNlFyxC32FyTpzJq9hYXlJF9Bu3LyFuZ8qzFhiTS+ZvcT8dl+Z6gUGFHCbiw320uSfIc62OH4O5+0wT/M3wBsPeb+VSDs3wRsQkkodIYoyFZju19Xtci4RSGa7BVDA6CnaHBHByCNjnzLmUgFbgM0bXB2IdGFgSNAQSCDQRrieAaDKc2dWNr2ykHpa5/nyNWAav8axJcIpOpa/oAD/WsYGguA10vuN7R+Bi2wbn6vE6p0E6j/iQEeqKOdczBqqLEMjo6Eq6urow3VlN1YehAoPY9KweB4/x8NBPa3ixRyW6Z0DW+dfaDNrHx2IyLpYsTlUHYsevkACT5A1kVp8fODLptEpDdM7ZSAPMAb/n9bBoe1/FXiiXCYe7Tz+zf7wDE5nNtmY3A6e0dLCtjwTszFhookIDOvtMeRfr6Dl6CrHBsABK+Ml9pzdU8uRI8rDKPIGsrifFREjSMVvyDMqAtyGZiANt+goMbtfxkqow0bWklHtN+CLYn1OoHv8AKtbwGHE4mNFjT6LhcoAJ1lkXrbSwPu33aoxAGnldzL4kjk6Qoz62sAWNrAaWChhYDWus8HgKQQoRYrGikdCFA/SguYDCLDGkSCyxqqL1sBYX89Kv0pQKUpQKUpQKUpQKUpQKUpQfCL6GvPvaXs8IMRieGtpHKPGwx6blQPSzL55POvQdQHvg4GZcKuLj/wAXCHxLjfwtPE+Fg/ordaDzDIhUlWWzKbH1/sUQ1Iu2eGDMmLjFlmHtD8L7MPj+lRtTQbWKYjDnJuGOe24B5/D2feawUxQGw/SvkE5U3U2PPofWqnKNrlyn8u3w5UEv4d27RfopkwYlfDR+ECZ5FQpYowWIDIudDlkuGznXStJxbjTzv4kh2UIo3IUFm1bd2LOzM51ZnYnetSEHIn5VUFFBWpLNnPoB0FXlNWc1XY4C2+goPme+i6nryFSvsJ2Imx8uVQRGCPFlOyDcgdXtsvmL2GtSrsF3UST5ZcUGhh0ITaWQeh/w18zr0AuDXceHYCOCNYoUWONRYKosB/Unck6mgu4aBY0WNRZUUKo6KBYD4CvlXaUGJxLF+Gmn2m0UefX0H+3Oo3HMHtEh03dr73JzNfqTcA/tGtX2542VnMCn2rAfsqQCR6m/wq3wt8qeu56n+nKgkMmIuQF2GgA26VYwvBo8ac86B4UP1am9ncXBkPUakCrGFw7TMIhpmF3P4Yv/AJNsPK55ipjDEFUKosALADkKCjC4RI1yxoqL0UBR8qvUpQKUpQKUpQKUpQKUpQKUpQKUpQKpkQMCpAIIIIOoIOhBqqlB5m7W8E+iYjEYB7+GTnhJ/CdUNzvp7JPVDXOnUqSDuDY16U77uzvjYZcWg9vD/atuYSdT+61j5Aua8847DFmzczv/AFoMIGqgavx4E1nYPhDOwRVZ2OyqCzH0Uamg1q1fiwzHyrpHZ7ulxs1i6Lh06yn27eUY1v5Nlrp/ZzutwWGs0inEyDnIB4YPlENLftZvWg4t2S7A4rGEGKOyc5XusY62a13PkoPnau39ju7jC4LLIw8eca+I49lD/wB2my+pufPlUzVQBYCwGw5Wr7QKUpQKUpQcy7fwhuIIq6EwKznkFzyAH10t8Ku4dbLmsAijTMcisdgoY/O2tgbXNhW47Q9n8VNi88Jw8cZjQNK6tJMCC3srGfYIsb3P4jtWw4b2ShjOeQviJPxynN8F2A6dKD52IRvAZnIZ3kYlhezbWtcDQbAW0qQ18VQBYCwr7QKUpQKUpQKUpQKUpQKUpQKUpQKUpQKUpQUugIIIBBFiDqCOYIrnvFe6DBSuXjeWEHUopVkH7IYEr6XsOQFdEpQQfhndVw+KxZJJiOcjm38KZVI8iDUu4fw2GBcsMUcS9ERUHvsNayq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7032" name="AutoShape 8" descr="data:image/jpeg;base64,/9j/4AAQSkZJRgABAQAAAQABAAD/2wCEAAkGBxQTEhUSExMVFRUWFxgXGBcYFxgVFRcVHRgXFxYYFxcaHSghGBslGxUYITEhJSkrLi4uFx8zODMsNygtLisBCgoKBQUFDgUFDisZExkrKysrKysrKysrKysrKysrKysrKysrKysrKysrKysrKysrKysrKysrKysrKysrKysrK//AABEIANAA8wMBIgACEQEDEQH/xAAcAAEAAQUBAQAAAAAAAAAAAAAABgIDBAUHCAH/xABIEAACAQIEAwUEBwYEAQ0BAAABAgMAEQQSITEFQVEGBxNhcSKBkaEUIzJCUmLBcoKSsdHwM6Ky4cIWJENTVGNzg5PD0tPxFf/EABQBAQAAAAAAAAAAAAAAAAAAAAD/xAAUEQEAAAAAAAAAAAAAAAAAAAAA/9oADAMBAAIRAxEAPwDuNKUoFKUoFKUoFKUoFKUoFKUoFKUNArGbFgmyDMet7KD5t/S9afE8YWQsAwEKglmJsGA3JPJP5+m8fi47i8aSnDEVIQcpxcosmmhEKW9rnrYjTUDQ0E0xjOqMxkC2GlgAL9CWvf5VzzH8b4iXIilU+QbD3+BNbqDu5ic58ZiJ8W/PO5VP3VBuv8VbWDsTgUFlw4A/bk/nmoIZ/wAreKQazQ5lG5aIhf409kVJOz/b6GeyyIYm6/bQ+8aj4VsW7JQD/BMkJ6o519SbkjyuKjvFuASwt4rRidRqZIlCTDqXjGjjbzsCSRQT9HBAIIIOxGoPoaqqJ8J4oMolhYOh3HI9dD9l/wCzyqT4XELIodTcH+yD0IoLtKUoFKUoFKUoFKUoFKUoFKUoFKUoFKUoFKUoFKUoFK0vEO1uChJEmKhDDdQ4Zh6qtz8q1J7zuGf9oP8A6M//ANdBMKiPbvjeQLhkPtSC7+Ue1v3jcegPWszA9ueHy2yYuIE7ByYiT0tIFrm8+LkxmNlaI+1JJ4cR3Ci4jR7X1Cr9YRzCmg33BuDniDlHuMFC2VwCQcTOu6XH/RIdCRuwI+7p0mGJUUIqhVUABQAFAGgAA0AqxwzAJBFHBEMqRqFUbmwG5PMncnmSTWVQKUpQKUpQRHtJwQws2Mwy+c8K7SrzdBylGp/NrzOuu7NccEc4TMDFPbKeWYgZGHkwsPh0qf1yXtrwz6PKypohPiR20yhiS6D9mQFvISqOVB1qla/s/wAQ8fDRTc3QE/tDRv8AMDWwoFKUoFKUoFKUoFKUoFKUoFKUoFKUoFfCbamsXinEosPE00zhI0Fyx+QA3JJ0AGpNcC7fd402OLRRZosN+AfacdZSP9A0630NB0Htd3sQYcmPCgYiQaZr/UqfUayfu6fmrlfHO1eMxl/Hmcof+jX2IteWUaN+9c+daLDpuftf/lXWUE7jYfHoPlQV2ykaAA87fEa86vSKdBpvrpfS1wbW6Xq1GSLtoR0PO9fGlOlySbfD1P8ASgrjBbTLzGu3sk2vl+dZXB+KzYeRZYHZHBOXQMCbEH2SCDoSNuZrHcFcueIqN1ILIfUZ8wPu+NU+FdT4ZLaHMNVfoCyX+yL3uCR1teg7L2Q7045iIsYFhkOgkH+Cx876xn1JHmNq6RXkwEk7HXQA21O7HyHP+9Oh92veAcMVw2Je+HNgjk6wnkCf+r/0+mwdwpSlApSlAqHd52FBwyyW1Rst/wAran5olTGop3lzZcHl5u6j4XY/6fnQU918ubAgfhkdfmG/4qltQ7urW2CPnM5HwUfpUxoFKUoFKUoFKUoFKUoFKUoFKUoFY/EMdHBG80rBI0GZmPIfqeQA1JNqyK4F3y9tDPMcJE31MLENbaSUaEnqq6gedzrpYND3g9tpOITc1hQnw4+g2zvbQuR8AbDmTFohvqbH+fpzrHSrwoMqI6WPKr8ZsL2251ioPjV0NegyQ2lri1vgf1q9g8X4c0U5UNkdHyH7wVg1j65bVhj5HrpVVyQTfy6/Og9S4LEwY3DrIuWWGVb2YBgRsQynYg3BB2INeesb2eZJJI0JEkDsm9mJUkBgRsSAGH7Qr72P7ZT8Of6s+JE2skLGyk/iU/ce2l7a8wbC0h7QdosJPiUxsD5fGCpiInGWRJVFkkt99SoyllJAyL1oIFiYySc10ZbhxawtbLmC/dsbBl87iwvlwomtexul7AkW/vb+VT7t7wv6uPFKlwoySMuv1ZFlzegJUN0KjTKL8/xDMVAKm5tY5jYnXkTa+vzoO89zfaczwNhJWvJABkJ3aHYeuQ2X0ZPOujV5i7v+MnDY3Dyk2GcRycvYb2Gv6XzeqivTtApSqTIL2uL+tBVXM+83iIdxGD7MQN+mc2J+AA95IqdcY4j4YyJYykXHMIu2dvLQ2HMjoCRzWDhn0zGrhvtRofExDHX2L3yE82dtDz1Y8jQT7sLgjDgYFYEMV8Qg7guTJY+YzW91b6lKBSlKBSlKBSlKBSlKBSlKBSlKDR9tuKnC4HETqbMqWQ9HYhEPuZga8n4p7tXqLvQwhk4XiQu6qsn7qOsjf5VNeXcYlmoPiVeSsZDV1TQZKmrkZ51jq1XQ1BdU1cV9wRWPeqy52oK1Y3vp53q2xF/jt1r477D51VG9r2sDrvva1BPOwPbVYv8Am+J9qI3UNbMVG1iv3kPTcedbXtL3UpMpn4a6EN7QiZvq/wA3hONr2tlbQW3G1cnaSzE6A+/pfQjY+lTDsp3hvh9JM4GntxWvblmjb2WNha+ygaJuaDQY/guIwrMk8EsPtaZ1IXW+iuLq45XBNepuCYvxsNBN/wBZFG/8SBv1rn2G70IZoypfDvmFjd/Bt5BJBnkPmFUVDcYyyORHZRfXRgPkv6UHU+2/aLwGhw6E5pT7RU2YJcCwPIkm1+QBqJDjQlcCBpU/MHcW1/CT7RIve4sDzasbsb2bWVyudAY7SLkvlNzYg5lXX3HlWj4lJFhiYyS73syqytY9GYDIl7bEM6nlQS3inHbfUYX25XtmkNyq3spdmsb2uNdhoBtYTnsrwBMHDkU53Y5pJDvI55+g2A/UknjvC+MSF2eKJYAsTagu5lyku3iO2jn7R0Atc8tt7ie8ueB1Vfo5jKKyq+ZZACNs+e2hBH2aDr1K5/wnvTgewxELw3++h8eK3W6gPr5KR51N8Bj4p0EkMiSIdmRgwvzFxzHSgyaUpQKUpQKUpQKUpQKUpQKUpQUyIGBVgCCCCDsQdCDXmbvD7ItgsQ0diY2u0LfiS+xPNluAfceYr03Wp7S9n4cbAYJhpurD7SPyZT1194JBoPIbLY2qtTUs7Z9j5sFL4cq3BvkkA9iQdR0PVTqPMWJiciFTrQXQ1Vhqxg1VhqC/mozVZDV9zUF7NztVBbfW/X+vuq1flXw69B8qC8+1gdhfnqff5VbvYk5tx+8emlUSMSL352P6X61S01r2AzW310G3uNqC/gCbkn+levODYIRYeGKw+rijTbbKoX9K8v8Ad/wvx8Xh4rXDyrmH5Ac8n+RWr1LxLGrBFJM+iRozt6KCTbz0oOd97XakQvHh4HK4gqwZ13SN7ez5OxUEEagD8wrkIkK+wozv6ZlU63CjZ213Nx0B3qrinEZJZ5sRL/iPdz+UkgWH7Kmw6ZV6V17s93VRLhozK8iYkjMzIRZbj/DykEWHMixJvrawAR/sL2OkWX6XjGXw2icMDJnfIRqWIuFXLfS99dhas+TuwGMiXEJMYSwJjjdMwEWZjEGIIIJUg3132qXSdnsLho/ExU4ES2vnbJEx5Z8zEtqPs3APQ1G+0fewLFMBGWO3jyqVjHmkZszn1yj1oOXQ4STD4iTDSCxQsGANwGBAuD0Pz0rc8Ox0kD+LBI0T6XKn7QHJ1PsuNToQbX0sda10d87SOxeR2LO7bsxNyT01J0q9moOt9kO8NJysGKCwzGwVhpDK21lJN43J+4xN7ixY6CdV5mlAYWIBB0IOxHnU+7A9vzEVwuMcmI2WOdjcxnYJKx3XkHOo+9pqA63SlKBSlKBSlKBSlKBSlKBSlW55gis7GyqCxPQAXNBrO1EUD4do8QgkRtAh0JbkVO6kb5hqK4xx/sGjLeA5WA2Y3D+p+63y8hXQMdjGmcu+nJV5IvT16nmfIADV8Qx/hlVC5nYiy7AAm12PIX0HX0BIDhXEOHPC5R1KsNwd/wDcedYYNd641wOLELldb9CNGXzU/ptXLe0vY+SC7D24/wAYG37Y+767fyoIwGoWqiRCu4qjNQXr1Tntr1+NWi1fS/KgrVtN+nPeqF9ptNif1qhmtbn8q2HB8IXYAKSWIAA1JJNgB1JOlB1/uG4JeWXFMPZiXw1/8R9WI8wot/5lTXvcxZXBLCN8RMken4ReRvd9WB+9W77F8CGCwcUGmYDNIRzkbVteYH2R5KKh3e5OfHwicljxMpHmFQKfd7XxoOLTsWLW5sbHnvp+ldHn74cW0YVIMOklrGQs0gJ5ssVhb3sbedcyw7XAv+L51dgJOm/Sg2fEeITYh/FxMrzycmc6L1CIAFT90CqTKAL7D9axJHAF7geZOn+/uvV3h+ESUPI8kccceQNJKHK5nz5FSKNXZ2Ijc7EWQk25h8+mu+kK3H420QH9T5b+VU4ieaEB3KSJcBsoIZb6XGguP70rM4lh3w7ZZha4ujC5SRNCrwtazoQRYjrrY6VhvifEBU/ZItag2HiA63vf+VUOdxuK1fB5zlaJt4zb1U/ZP9+VZ+ag6h3UdszmXh+Ia+n/ADeRjqQBfwWPUAXU8wCNwL9XrylIx0IJVgQysDZlYG6sDyIIB91eh+73tN9PwaytYTIfDmA0AkUC5A5KwIYftW5UEmpSlApSlApSlApSlArVdpMQqwsh1aQFVHu1b0Xf4DnWxnxCoMzsqja7EAX6a1GMafGmZluRoq3BWwAubAgaXJ156dBQaoppexPIDmzHYCtbh8FeUuTmyn7XJpLWJH5VHsr7zpepVNh1UedrDyB3Pqdv7FayUKilm0VRcny8upJ0A6kUGFipsgvuTew9Nz6C49SQNyK+x4YsAGtmI16ed/IdelZMeDNs0gtI1iV/Ao+xH+7ck9WJ6Ctdx7EMMmGiF5sQcqjohNiTbUBiCCeSrJQc77S9mCzTT4eFmw6mzMq6IbX1A+zpZjyUML2uLwjE8NtqtevOC8NXDQpCmoUatsWY6sx8yxJ99RrtP3bYTFXdB9HlOuaMDIT1ePY73uMpPWg8syQsNx+tWteQNdf4z3T42Mnw0SdeqMFa3mr2+AJrRL3fY4tYYOa/mth/ETb50EFw2ELHWu2dy3Y3M4x0q+wlxCD96TYv6LqB+b9mrvZDuhfMJMaQiDXwUa7t5O66KP2SSeorsMEKoqoihVUBVUCwCjQAAbACguVynvV1x0I64Se3rr/SurVy3vWXLj8Ax2dZo/8ASP8A3BQcRToWA9NPKr/jFY3IsxUbW5X1v1G3wrGxkeSVlN7KzD51VFJY5v4vO5oNV9LubsSx6nU/Gpf2F4q2XEQxLD458GaLxvDyMIWfxEBlISN8krMJN1CSWIJBELxuHyORy5Hyr7Dhmbl8aCedsOKYd1kjGIbESHEmaMgtKmHRlyywnESNmmvlj+yMo8IHMb2qLR422igu3Qf1qmDh4+8fcKzYyF9lFueijX1P9aCrh0LLmZ/tubm2wtsPnWUWqhMBMwvnVDyW2b+Jht7r1hriyMysLOpsR+o8qDKmmsL1Ke6HtJ9Fx4jc2ixVom6CUH6lviSn7/lUEaQk3JofI26EaEHqD1oPY1KjXd32j+n4GKYkeIPq5h0lWwY25ZhZgOjCpLQKUpQKUpQKUrFxLsWEanLcFmYAEgaAAX0BJJ1IOit6gMXiwDPGnMZntzAtlB/zH4GsPHTphojK+50UcyeQH8/QVtgkcYI0UWzMSdSBuzMdToNz0qE8MLcUxhnYH6JhzlQHaR9DqPPRj5ZRzNBusOjOodhYtrb+XpUfx2M8TEJFHrZjl5guv25T+SPYdXPPLW97acWECeGpIkcXJGrJHexIHN2JyqOp8qiPCOG44yMcJ4SXUJLI9iIiNRBGSGuACLkLq1zfUGgz+1vFJIEKYZTJiPZNhH4rZbi4CAG5ynMdNAB1NZHdv2dnDtjsYG8ZxZFcWdVP2nZfuEgBQthlUEaZrCTdm+ADDKWZvEnfWSU7kk3IXot/idelt1QKUpQKUpQKUpQK5v33QEYfDYgDWGcAnorKST/FGo94rpFaDt5wk4rAYiEC7FMyDmXQh0HvKge+g829ssPlxTsPsyASDp7QrTowPPYc6kXHU8bBQzDUxHwm1t7J1U1Fs1uhoM1NfT+/hWRFhzvsN/O3U9B5msCGQAi+2l+gF9acYxLeIVY+yDcDkfzeZ1tfyoM9pEHO9um3vb+nxqRzcFWNZUEw8aBBJNCIyqKLorgTFj4jp4i5swH3rFrVBY8flIIBNiDvY+42Ovurq7YhohJNCEw8Zmjl+kzn6rH4SVTLIksrIZHlY2zRQiwzMMt1vQQz/wDoDZdfPl7utari6WZZfxey3ryPwHyqriE0KSyCFmaEO3hFhZzHc5Lg7G1t/ltWFPiGksCLKpvbmTQXVqqrYNVg0HQ+5TtH9Gx30dzaLFWUX2Wdb+GfLMCV8yU6V6FrxyrEEFSVZSGVhoQwN1IPUEV6o7DdoRjsFFidMxGWQD7sq6OPIX1HkRQb6lKUClKUFvEyZUZuik+WgvWBiMTHhoHnkJ0UMzH7THkB6k2A21q/P9Y3h/cWxk8zusfv0J8rDUNpzbtnxn6XOY01w+HOvSWXUe9RqPTMeYoMbE8RxGOkECaSYg3bfLHBvr5W18xb8ddHVYcBhAALJEtgPvOx/mzMfnWt7C9nTh4zNKLzzatfdV3CeXU+dhyFIpRjMTn3w+HaydJJti/mq7D/AHoI5xbheKeWFmAE2Jktc7RHI7AgczHGjWG9yTvXQuF4BIIkhjFlQWHUnck+ZNyfWo/wVpsZOMU5VcNG7nDqupk9l4/Ebpo7f3q0qoFKUoFKUoFKUoFKUoFKUoODdqOAjD47EYMi0GLUvF0BNyAOmVwy26ZetchmhZHKNcMrFWHS2n6V6g72uBGfB+PGPrsKTKpG5TTxF+ADeZQCuBducMH8LGposws9vuyjf40EZ2316frWVik8RARqyeyepXl62rDJvblVUUhGxIoKI4mPL9KydbAFi2UWUXNlFyxC32FyTpzJq9hYXlJF9Bu3LyFuZ8qzFhiTS+ZvcT8dl+Z6gUGFHCbiw320uSfIc62OH4O5+0wT/M3wBsPeb+VSDs3wRsQkkodIYoyFZju19Xtci4RSGa7BVDA6CnaHBHByCNjnzLmUgFbgM0bXB2IdGFgSNAQSCDQRrieAaDKc2dWNr2ykHpa5/nyNWAav8axJcIpOpa/oAD/WsYGguA10vuN7R+Bi2wbn6vE6p0E6j/iQEeqKOdczBqqLEMjo6Eq6urow3VlN1YehAoPY9KweB4/x8NBPa3ixRyW6Z0DW+dfaDNrHx2IyLpYsTlUHYsevkACT5A1kVp8fODLptEpDdM7ZSAPMAb/n9bBoe1/FXiiXCYe7Tz+zf7wDE5nNtmY3A6e0dLCtjwTszFhookIDOvtMeRfr6Dl6CrHBsABK+Ml9pzdU8uRI8rDKPIGsrifFREjSMVvyDMqAtyGZiANt+goMbtfxkqow0bWklHtN+CLYn1OoHv8AKtbwGHE4mNFjT6LhcoAJ1lkXrbSwPu33aoxAGnldzL4kjk6Qoz62sAWNrAaWChhYDWus8HgKQQoRYrGikdCFA/SguYDCLDGkSCyxqqL1sBYX89Kv0pQKUpQKUpQKUpQKUpQKUpQfCL6GvPvaXs8IMRieGtpHKPGwx6blQPSzL55POvQdQHvg4GZcKuLj/wAXCHxLjfwtPE+Fg/ordaDzDIhUlWWzKbH1/sUQ1Iu2eGDMmLjFlmHtD8L7MPj+lRtTQbWKYjDnJuGOe24B5/D2feawUxQGw/SvkE5U3U2PPofWqnKNrlyn8u3w5UEv4d27RfopkwYlfDR+ECZ5FQpYowWIDIudDlkuGznXStJxbjTzv4kh2UIo3IUFm1bd2LOzM51ZnYnetSEHIn5VUFFBWpLNnPoB0FXlNWc1XY4C2+goPme+i6nryFSvsJ2Imx8uVQRGCPFlOyDcgdXtsvmL2GtSrsF3UST5ZcUGhh0ITaWQeh/w18zr0AuDXceHYCOCNYoUWONRYKosB/Unck6mgu4aBY0WNRZUUKo6KBYD4CvlXaUGJxLF+Gmn2m0UefX0H+3Oo3HMHtEh03dr73JzNfqTcA/tGtX2542VnMCn2rAfsqQCR6m/wq3wt8qeu56n+nKgkMmIuQF2GgA26VYwvBo8ac86B4UP1am9ncXBkPUakCrGFw7TMIhpmF3P4Yv/AJNsPK55ipjDEFUKosALADkKCjC4RI1yxoqL0UBR8qvUpQKUpQKUpQKUpQKUpQKUpQKUpQKpkQMCpAIIIIOoIOhBqqlB5m7W8E+iYjEYB7+GTnhJ/CdUNzvp7JPVDXOnUqSDuDY16U77uzvjYZcWg9vD/atuYSdT+61j5Aua8847DFmzczv/AFoMIGqgavx4E1nYPhDOwRVZ2OyqCzH0Uamg1q1fiwzHyrpHZ7ulxs1i6Lh06yn27eUY1v5Nlrp/ZzutwWGs0inEyDnIB4YPlENLftZvWg4t2S7A4rGEGKOyc5XusY62a13PkoPnau39ju7jC4LLIw8eca+I49lD/wB2my+pufPlUzVQBYCwGw5Wr7QKUpQKUpQcy7fwhuIIq6EwKznkFzyAH10t8Ku4dbLmsAijTMcisdgoY/O2tgbXNhW47Q9n8VNi88Jw8cZjQNK6tJMCC3srGfYIsb3P4jtWw4b2ShjOeQviJPxynN8F2A6dKD52IRvAZnIZ3kYlhezbWtcDQbAW0qQ18VQBYCwr7QKUpQKUpQKUpQKUpQKUpQKUpQKUpQKUpQUugIIIBBFiDqCOYIrnvFe6DBSuXjeWEHUopVkH7IYEr6XsOQFdEpQQfhndVw+KxZJJiOcjm38KZVI8iDUu4fw2GBcsMUcS9ERUHvsNayq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7034" name="AutoShape 10" descr="data:image/jpeg;base64,/9j/4AAQSkZJRgABAQAAAQABAAD/2wCEAAkGBxQTEhUSExMVFRUWFxgXGBcYFxgVFRcVHRgXFxYYFxcaHSghGBslGxUYITEhJSkrLi4uFx8zODMsNygtLisBCgoKBQUFDgUFDisZExkrKysrKysrKysrKysrKysrKysrKysrKysrKysrKysrKysrKysrKysrKysrKysrKysrK//AABEIANAA8wMBIgACEQEDEQH/xAAcAAEAAQUBAQAAAAAAAAAAAAAABgIDBAUHCAH/xABIEAACAQIEAwUEBwYEAQ0BAAABAgMAEQQSITEFQVEGBxNhcSKBkaEUIzJCUmLBcoKSsdHwM6Ky4cIWJENTVGNzg5PD0tPxFf/EABQBAQAAAAAAAAAAAAAAAAAAAAD/xAAUEQEAAAAAAAAAAAAAAAAAAAAA/9oADAMBAAIRAxEAPwDuNKUoFKUoFKUoFKUoFKUoFKUoFKUNArGbFgmyDMet7KD5t/S9afE8YWQsAwEKglmJsGA3JPJP5+m8fi47i8aSnDEVIQcpxcosmmhEKW9rnrYjTUDQ0E0xjOqMxkC2GlgAL9CWvf5VzzH8b4iXIilU+QbD3+BNbqDu5ic58ZiJ8W/PO5VP3VBuv8VbWDsTgUFlw4A/bk/nmoIZ/wAreKQazQ5lG5aIhf409kVJOz/b6GeyyIYm6/bQ+8aj4VsW7JQD/BMkJ6o519SbkjyuKjvFuASwt4rRidRqZIlCTDqXjGjjbzsCSRQT9HBAIIIOxGoPoaqqJ8J4oMolhYOh3HI9dD9l/wCzyqT4XELIodTcH+yD0IoLtKUoFKUoFKUoFKUoFKUoFKUoFKUoFKUoFKUoFKUoFK0vEO1uChJEmKhDDdQ4Zh6qtz8q1J7zuGf9oP8A6M//ANdBMKiPbvjeQLhkPtSC7+Ue1v3jcegPWszA9ueHy2yYuIE7ByYiT0tIFrm8+LkxmNlaI+1JJ4cR3Ci4jR7X1Cr9YRzCmg33BuDniDlHuMFC2VwCQcTOu6XH/RIdCRuwI+7p0mGJUUIqhVUABQAFAGgAA0AqxwzAJBFHBEMqRqFUbmwG5PMncnmSTWVQKUpQKUpQRHtJwQws2Mwy+c8K7SrzdBylGp/NrzOuu7NccEc4TMDFPbKeWYgZGHkwsPh0qf1yXtrwz6PKypohPiR20yhiS6D9mQFvISqOVB1qla/s/wAQ8fDRTc3QE/tDRv8AMDWwoFKUoFKUoFKUoFKUoFKUoFKUoFKUoFfCbamsXinEosPE00zhI0Fyx+QA3JJ0AGpNcC7fd402OLRRZosN+AfacdZSP9A0630NB0Htd3sQYcmPCgYiQaZr/UqfUayfu6fmrlfHO1eMxl/Hmcof+jX2IteWUaN+9c+daLDpuftf/lXWUE7jYfHoPlQV2ykaAA87fEa86vSKdBpvrpfS1wbW6Xq1GSLtoR0PO9fGlOlySbfD1P8ASgrjBbTLzGu3sk2vl+dZXB+KzYeRZYHZHBOXQMCbEH2SCDoSNuZrHcFcueIqN1ILIfUZ8wPu+NU+FdT4ZLaHMNVfoCyX+yL3uCR1teg7L2Q7045iIsYFhkOgkH+Cx876xn1JHmNq6RXkwEk7HXQA21O7HyHP+9Oh92veAcMVw2Je+HNgjk6wnkCf+r/0+mwdwpSlApSlAqHd52FBwyyW1Rst/wAran5olTGop3lzZcHl5u6j4XY/6fnQU918ubAgfhkdfmG/4qltQ7urW2CPnM5HwUfpUxoFKUoFKUoFKUoFKUoFKUoFKUoFY/EMdHBG80rBI0GZmPIfqeQA1JNqyK4F3y9tDPMcJE31MLENbaSUaEnqq6gedzrpYND3g9tpOITc1hQnw4+g2zvbQuR8AbDmTFohvqbH+fpzrHSrwoMqI6WPKr8ZsL2251ioPjV0NegyQ2lri1vgf1q9g8X4c0U5UNkdHyH7wVg1j65bVhj5HrpVVyQTfy6/Og9S4LEwY3DrIuWWGVb2YBgRsQynYg3BB2INeesb2eZJJI0JEkDsm9mJUkBgRsSAGH7Qr72P7ZT8Of6s+JE2skLGyk/iU/ce2l7a8wbC0h7QdosJPiUxsD5fGCpiInGWRJVFkkt99SoyllJAyL1oIFiYySc10ZbhxawtbLmC/dsbBl87iwvlwomtexul7AkW/vb+VT7t7wv6uPFKlwoySMuv1ZFlzegJUN0KjTKL8/xDMVAKm5tY5jYnXkTa+vzoO89zfaczwNhJWvJABkJ3aHYeuQ2X0ZPOujV5i7v+MnDY3Dyk2GcRycvYb2Gv6XzeqivTtApSqTIL2uL+tBVXM+83iIdxGD7MQN+mc2J+AA95IqdcY4j4YyJYykXHMIu2dvLQ2HMjoCRzWDhn0zGrhvtRofExDHX2L3yE82dtDz1Y8jQT7sLgjDgYFYEMV8Qg7guTJY+YzW91b6lKBSlKBSlKBSlKBSlKBSlKBSlKDR9tuKnC4HETqbMqWQ9HYhEPuZga8n4p7tXqLvQwhk4XiQu6qsn7qOsjf5VNeXcYlmoPiVeSsZDV1TQZKmrkZ51jq1XQ1BdU1cV9wRWPeqy52oK1Y3vp53q2xF/jt1r477D51VG9r2sDrvva1BPOwPbVYv8Am+J9qI3UNbMVG1iv3kPTcedbXtL3UpMpn4a6EN7QiZvq/wA3hONr2tlbQW3G1cnaSzE6A+/pfQjY+lTDsp3hvh9JM4GntxWvblmjb2WNha+ygaJuaDQY/guIwrMk8EsPtaZ1IXW+iuLq45XBNepuCYvxsNBN/wBZFG/8SBv1rn2G70IZoypfDvmFjd/Bt5BJBnkPmFUVDcYyyORHZRfXRgPkv6UHU+2/aLwGhw6E5pT7RU2YJcCwPIkm1+QBqJDjQlcCBpU/MHcW1/CT7RIve4sDzasbsb2bWVyudAY7SLkvlNzYg5lXX3HlWj4lJFhiYyS73syqytY9GYDIl7bEM6nlQS3inHbfUYX25XtmkNyq3spdmsb2uNdhoBtYTnsrwBMHDkU53Y5pJDvI55+g2A/UknjvC+MSF2eKJYAsTagu5lyku3iO2jn7R0Atc8tt7ie8ueB1Vfo5jKKyq+ZZACNs+e2hBH2aDr1K5/wnvTgewxELw3++h8eK3W6gPr5KR51N8Bj4p0EkMiSIdmRgwvzFxzHSgyaUpQKUpQKUpQKUpQKUpQKUpQUyIGBVgCCCCDsQdCDXmbvD7ItgsQ0diY2u0LfiS+xPNluAfceYr03Wp7S9n4cbAYJhpurD7SPyZT1194JBoPIbLY2qtTUs7Z9j5sFL4cq3BvkkA9iQdR0PVTqPMWJiciFTrQXQ1Vhqxg1VhqC/mozVZDV9zUF7NztVBbfW/X+vuq1flXw69B8qC8+1gdhfnqff5VbvYk5tx+8emlUSMSL352P6X61S01r2AzW310G3uNqC/gCbkn+levODYIRYeGKw+rijTbbKoX9K8v8Ad/wvx8Xh4rXDyrmH5Ac8n+RWr1LxLGrBFJM+iRozt6KCTbz0oOd97XakQvHh4HK4gqwZ13SN7ez5OxUEEagD8wrkIkK+wozv6ZlU63CjZ213Nx0B3qrinEZJZ5sRL/iPdz+UkgWH7Kmw6ZV6V17s93VRLhozK8iYkjMzIRZbj/DykEWHMixJvrawAR/sL2OkWX6XjGXw2icMDJnfIRqWIuFXLfS99dhas+TuwGMiXEJMYSwJjjdMwEWZjEGIIIJUg3132qXSdnsLho/ExU4ES2vnbJEx5Z8zEtqPs3APQ1G+0fewLFMBGWO3jyqVjHmkZszn1yj1oOXQ4STD4iTDSCxQsGANwGBAuD0Pz0rc8Ox0kD+LBI0T6XKn7QHJ1PsuNToQbX0sda10d87SOxeR2LO7bsxNyT01J0q9moOt9kO8NJysGKCwzGwVhpDK21lJN43J+4xN7ixY6CdV5mlAYWIBB0IOxHnU+7A9vzEVwuMcmI2WOdjcxnYJKx3XkHOo+9pqA63SlKBSlKBSlKBSlKBSlKBSlW55gis7GyqCxPQAXNBrO1EUD4do8QgkRtAh0JbkVO6kb5hqK4xx/sGjLeA5WA2Y3D+p+63y8hXQMdjGmcu+nJV5IvT16nmfIADV8Qx/hlVC5nYiy7AAm12PIX0HX0BIDhXEOHPC5R1KsNwd/wDcedYYNd641wOLELldb9CNGXzU/ptXLe0vY+SC7D24/wAYG37Y+767fyoIwGoWqiRCu4qjNQXr1Tntr1+NWi1fS/KgrVtN+nPeqF9ptNif1qhmtbn8q2HB8IXYAKSWIAA1JJNgB1JOlB1/uG4JeWXFMPZiXw1/8R9WI8wot/5lTXvcxZXBLCN8RMken4ReRvd9WB+9W77F8CGCwcUGmYDNIRzkbVteYH2R5KKh3e5OfHwicljxMpHmFQKfd7XxoOLTsWLW5sbHnvp+ldHn74cW0YVIMOklrGQs0gJ5ssVhb3sbedcyw7XAv+L51dgJOm/Sg2fEeITYh/FxMrzycmc6L1CIAFT90CqTKAL7D9axJHAF7geZOn+/uvV3h+ESUPI8kccceQNJKHK5nz5FSKNXZ2Ijc7EWQk25h8+mu+kK3H420QH9T5b+VU4ieaEB3KSJcBsoIZb6XGguP70rM4lh3w7ZZha4ujC5SRNCrwtazoQRYjrrY6VhvifEBU/ZItag2HiA63vf+VUOdxuK1fB5zlaJt4zb1U/ZP9+VZ+ag6h3UdszmXh+Ia+n/ADeRjqQBfwWPUAXU8wCNwL9XrylIx0IJVgQysDZlYG6sDyIIB91eh+73tN9PwaytYTIfDmA0AkUC5A5KwIYftW5UEmpSlApSlApSlApSlArVdpMQqwsh1aQFVHu1b0Xf4DnWxnxCoMzsqja7EAX6a1GMafGmZluRoq3BWwAubAgaXJ156dBQaoppexPIDmzHYCtbh8FeUuTmyn7XJpLWJH5VHsr7zpepVNh1UedrDyB3Pqdv7FayUKilm0VRcny8upJ0A6kUGFipsgvuTew9Nz6C49SQNyK+x4YsAGtmI16ed/IdelZMeDNs0gtI1iV/Ao+xH+7ck9WJ6Ctdx7EMMmGiF5sQcqjohNiTbUBiCCeSrJQc77S9mCzTT4eFmw6mzMq6IbX1A+zpZjyUML2uLwjE8NtqtevOC8NXDQpCmoUatsWY6sx8yxJ99RrtP3bYTFXdB9HlOuaMDIT1ePY73uMpPWg8syQsNx+tWteQNdf4z3T42Mnw0SdeqMFa3mr2+AJrRL3fY4tYYOa/mth/ETb50EFw2ELHWu2dy3Y3M4x0q+wlxCD96TYv6LqB+b9mrvZDuhfMJMaQiDXwUa7t5O66KP2SSeorsMEKoqoihVUBVUCwCjQAAbACguVynvV1x0I64Se3rr/SurVy3vWXLj8Ax2dZo/8ASP8A3BQcRToWA9NPKr/jFY3IsxUbW5X1v1G3wrGxkeSVlN7KzD51VFJY5v4vO5oNV9LubsSx6nU/Gpf2F4q2XEQxLD458GaLxvDyMIWfxEBlISN8krMJN1CSWIJBELxuHyORy5Hyr7Dhmbl8aCedsOKYd1kjGIbESHEmaMgtKmHRlyywnESNmmvlj+yMo8IHMb2qLR422igu3Qf1qmDh4+8fcKzYyF9lFueijX1P9aCrh0LLmZ/tubm2wtsPnWUWqhMBMwvnVDyW2b+Jht7r1hriyMysLOpsR+o8qDKmmsL1Ke6HtJ9Fx4jc2ixVom6CUH6lviSn7/lUEaQk3JofI26EaEHqD1oPY1KjXd32j+n4GKYkeIPq5h0lWwY25ZhZgOjCpLQKUpQKUpQKUrFxLsWEanLcFmYAEgaAAX0BJJ1IOit6gMXiwDPGnMZntzAtlB/zH4GsPHTphojK+50UcyeQH8/QVtgkcYI0UWzMSdSBuzMdToNz0qE8MLcUxhnYH6JhzlQHaR9DqPPRj5ZRzNBusOjOodhYtrb+XpUfx2M8TEJFHrZjl5guv25T+SPYdXPPLW97acWECeGpIkcXJGrJHexIHN2JyqOp8qiPCOG44yMcJ4SXUJLI9iIiNRBGSGuACLkLq1zfUGgz+1vFJIEKYZTJiPZNhH4rZbi4CAG5ynMdNAB1NZHdv2dnDtjsYG8ZxZFcWdVP2nZfuEgBQthlUEaZrCTdm+ADDKWZvEnfWSU7kk3IXot/idelt1QKUpQKUpQKUpQK5v33QEYfDYgDWGcAnorKST/FGo94rpFaDt5wk4rAYiEC7FMyDmXQh0HvKge+g829ssPlxTsPsyASDp7QrTowPPYc6kXHU8bBQzDUxHwm1t7J1U1Fs1uhoM1NfT+/hWRFhzvsN/O3U9B5msCGQAi+2l+gF9acYxLeIVY+yDcDkfzeZ1tfyoM9pEHO9um3vb+nxqRzcFWNZUEw8aBBJNCIyqKLorgTFj4jp4i5swH3rFrVBY8flIIBNiDvY+42Ovurq7YhohJNCEw8Zmjl+kzn6rH4SVTLIksrIZHlY2zRQiwzMMt1vQQz/wDoDZdfPl7utari6WZZfxey3ryPwHyqriE0KSyCFmaEO3hFhZzHc5Lg7G1t/ltWFPiGksCLKpvbmTQXVqqrYNVg0HQ+5TtH9Gx30dzaLFWUX2Wdb+GfLMCV8yU6V6FrxyrEEFSVZSGVhoQwN1IPUEV6o7DdoRjsFFidMxGWQD7sq6OPIX1HkRQb6lKUClKUFvEyZUZuik+WgvWBiMTHhoHnkJ0UMzH7THkB6k2A21q/P9Y3h/cWxk8zusfv0J8rDUNpzbtnxn6XOY01w+HOvSWXUe9RqPTMeYoMbE8RxGOkECaSYg3bfLHBvr5W18xb8ddHVYcBhAALJEtgPvOx/mzMfnWt7C9nTh4zNKLzzatfdV3CeXU+dhyFIpRjMTn3w+HaydJJti/mq7D/AHoI5xbheKeWFmAE2Jktc7RHI7AgczHGjWG9yTvXQuF4BIIkhjFlQWHUnck+ZNyfWo/wVpsZOMU5VcNG7nDqupk9l4/Ebpo7f3q0qoFKUoFKUoFKUoFKUoFKUoODdqOAjD47EYMi0GLUvF0BNyAOmVwy26ZetchmhZHKNcMrFWHS2n6V6g72uBGfB+PGPrsKTKpG5TTxF+ADeZQCuBducMH8LGposws9vuyjf40EZ2316frWVik8RARqyeyepXl62rDJvblVUUhGxIoKI4mPL9KydbAFi2UWUXNlFyxC32FyTpzJq9hYXlJF9Bu3LyFuZ8qzFhiTS+ZvcT8dl+Z6gUGFHCbiw320uSfIc62OH4O5+0wT/M3wBsPeb+VSDs3wRsQkkodIYoyFZju19Xtci4RSGa7BVDA6CnaHBHByCNjnzLmUgFbgM0bXB2IdGFgSNAQSCDQRrieAaDKc2dWNr2ykHpa5/nyNWAav8axJcIpOpa/oAD/WsYGguA10vuN7R+Bi2wbn6vE6p0E6j/iQEeqKOdczBqqLEMjo6Eq6urow3VlN1YehAoPY9KweB4/x8NBPa3ixRyW6Z0DW+dfaDNrHx2IyLpYsTlUHYsevkACT5A1kVp8fODLptEpDdM7ZSAPMAb/n9bBoe1/FXiiXCYe7Tz+zf7wDE5nNtmY3A6e0dLCtjwTszFhookIDOvtMeRfr6Dl6CrHBsABK+Ml9pzdU8uRI8rDKPIGsrifFREjSMVvyDMqAtyGZiANt+goMbtfxkqow0bWklHtN+CLYn1OoHv8AKtbwGHE4mNFjT6LhcoAJ1lkXrbSwPu33aoxAGnldzL4kjk6Qoz62sAWNrAaWChhYDWus8HgKQQoRYrGikdCFA/SguYDCLDGkSCyxqqL1sBYX89Kv0pQKUpQKUpQKUpQKUpQKUpQfCL6GvPvaXs8IMRieGtpHKPGwx6blQPSzL55POvQdQHvg4GZcKuLj/wAXCHxLjfwtPE+Fg/ordaDzDIhUlWWzKbH1/sUQ1Iu2eGDMmLjFlmHtD8L7MPj+lRtTQbWKYjDnJuGOe24B5/D2feawUxQGw/SvkE5U3U2PPofWqnKNrlyn8u3w5UEv4d27RfopkwYlfDR+ECZ5FQpYowWIDIudDlkuGznXStJxbjTzv4kh2UIo3IUFm1bd2LOzM51ZnYnetSEHIn5VUFFBWpLNnPoB0FXlNWc1XY4C2+goPme+i6nryFSvsJ2Imx8uVQRGCPFlOyDcgdXtsvmL2GtSrsF3UST5ZcUGhh0ITaWQeh/w18zr0AuDXceHYCOCNYoUWONRYKosB/Unck6mgu4aBY0WNRZUUKo6KBYD4CvlXaUGJxLF+Gmn2m0UefX0H+3Oo3HMHtEh03dr73JzNfqTcA/tGtX2542VnMCn2rAfsqQCR6m/wq3wt8qeu56n+nKgkMmIuQF2GgA26VYwvBo8ac86B4UP1am9ncXBkPUakCrGFw7TMIhpmF3P4Yv/AJNsPK55ipjDEFUKosALADkKCjC4RI1yxoqL0UBR8qvUpQKUpQKUpQKUpQKUpQKUpQKUpQKpkQMCpAIIIIOoIOhBqqlB5m7W8E+iYjEYB7+GTnhJ/CdUNzvp7JPVDXOnUqSDuDY16U77uzvjYZcWg9vD/atuYSdT+61j5Aua8847DFmzczv/AFoMIGqgavx4E1nYPhDOwRVZ2OyqCzH0Uamg1q1fiwzHyrpHZ7ulxs1i6Lh06yn27eUY1v5Nlrp/ZzutwWGs0inEyDnIB4YPlENLftZvWg4t2S7A4rGEGKOyc5XusY62a13PkoPnau39ju7jC4LLIw8eca+I49lD/wB2my+pufPlUzVQBYCwGw5Wr7QKUpQKUpQcy7fwhuIIq6EwKznkFzyAH10t8Ku4dbLmsAijTMcisdgoY/O2tgbXNhW47Q9n8VNi88Jw8cZjQNK6tJMCC3srGfYIsb3P4jtWw4b2ShjOeQviJPxynN8F2A6dKD52IRvAZnIZ3kYlhezbWtcDQbAW0qQ18VQBYCwr7QKUpQKUpQKUpQKUpQKUpQKUpQKUpQKUpQUugIIIBBFiDqCOYIrnvFe6DBSuXjeWEHUopVkH7IYEr6XsOQFdEpQQfhndVw+KxZJJiOcjm38KZVI8iDUu4fw2GBcsMUcS9ERUHvsNayq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7036" name="AutoShape 12" descr="data:image/jpeg;base64,/9j/4AAQSkZJRgABAQAAAQABAAD/2wCEAAkGBxQTEhUSExMVFRUWFxgXGBcYFxgVFRcVHRgXFxYYFxcaHSghGBslGxUYITEhJSkrLi4uFx8zODMsNygtLisBCgoKBQUFDgUFDisZExkrKysrKysrKysrKysrKysrKysrKysrKysrKysrKysrKysrKysrKysrKysrKysrKysrK//AABEIANAA8wMBIgACEQEDEQH/xAAcAAEAAQUBAQAAAAAAAAAAAAAABgIDBAUHCAH/xABIEAACAQIEAwUEBwYEAQ0BAAABAgMAEQQSITEFQVEGBxNhcSKBkaEUIzJCUmLBcoKSsdHwM6Ky4cIWJENTVGNzg5PD0tPxFf/EABQBAQAAAAAAAAAAAAAAAAAAAAD/xAAUEQEAAAAAAAAAAAAAAAAAAAAA/9oADAMBAAIRAxEAPwDuNKUoFKUoFKUoFKUoFKUoFKUoFKUNArGbFgmyDMet7KD5t/S9afE8YWQsAwEKglmJsGA3JPJP5+m8fi47i8aSnDEVIQcpxcosmmhEKW9rnrYjTUDQ0E0xjOqMxkC2GlgAL9CWvf5VzzH8b4iXIilU+QbD3+BNbqDu5ic58ZiJ8W/PO5VP3VBuv8VbWDsTgUFlw4A/bk/nmoIZ/wAreKQazQ5lG5aIhf409kVJOz/b6GeyyIYm6/bQ+8aj4VsW7JQD/BMkJ6o519SbkjyuKjvFuASwt4rRidRqZIlCTDqXjGjjbzsCSRQT9HBAIIIOxGoPoaqqJ8J4oMolhYOh3HI9dD9l/wCzyqT4XELIodTcH+yD0IoLtKUoFKUoFKUoFKUoFKUoFKUoFKUoFKUoFKUoFKUoFK0vEO1uChJEmKhDDdQ4Zh6qtz8q1J7zuGf9oP8A6M//ANdBMKiPbvjeQLhkPtSC7+Ue1v3jcegPWszA9ueHy2yYuIE7ByYiT0tIFrm8+LkxmNlaI+1JJ4cR3Ci4jR7X1Cr9YRzCmg33BuDniDlHuMFC2VwCQcTOu6XH/RIdCRuwI+7p0mGJUUIqhVUABQAFAGgAA0AqxwzAJBFHBEMqRqFUbmwG5PMncnmSTWVQKUpQKUpQRHtJwQws2Mwy+c8K7SrzdBylGp/NrzOuu7NccEc4TMDFPbKeWYgZGHkwsPh0qf1yXtrwz6PKypohPiR20yhiS6D9mQFvISqOVB1qla/s/wAQ8fDRTc3QE/tDRv8AMDWwoFKUoFKUoFKUoFKUoFKUoFKUoFKUoFfCbamsXinEosPE00zhI0Fyx+QA3JJ0AGpNcC7fd402OLRRZosN+AfacdZSP9A0630NB0Htd3sQYcmPCgYiQaZr/UqfUayfu6fmrlfHO1eMxl/Hmcof+jX2IteWUaN+9c+daLDpuftf/lXWUE7jYfHoPlQV2ykaAA87fEa86vSKdBpvrpfS1wbW6Xq1GSLtoR0PO9fGlOlySbfD1P8ASgrjBbTLzGu3sk2vl+dZXB+KzYeRZYHZHBOXQMCbEH2SCDoSNuZrHcFcueIqN1ILIfUZ8wPu+NU+FdT4ZLaHMNVfoCyX+yL3uCR1teg7L2Q7045iIsYFhkOgkH+Cx876xn1JHmNq6RXkwEk7HXQA21O7HyHP+9Oh92veAcMVw2Je+HNgjk6wnkCf+r/0+mwdwpSlApSlAqHd52FBwyyW1Rst/wAran5olTGop3lzZcHl5u6j4XY/6fnQU918ubAgfhkdfmG/4qltQ7urW2CPnM5HwUfpUxoFKUoFKUoFKUoFKUoFKUoFKUoFY/EMdHBG80rBI0GZmPIfqeQA1JNqyK4F3y9tDPMcJE31MLENbaSUaEnqq6gedzrpYND3g9tpOITc1hQnw4+g2zvbQuR8AbDmTFohvqbH+fpzrHSrwoMqI6WPKr8ZsL2251ioPjV0NegyQ2lri1vgf1q9g8X4c0U5UNkdHyH7wVg1j65bVhj5HrpVVyQTfy6/Og9S4LEwY3DrIuWWGVb2YBgRsQynYg3BB2INeesb2eZJJI0JEkDsm9mJUkBgRsSAGH7Qr72P7ZT8Of6s+JE2skLGyk/iU/ce2l7a8wbC0h7QdosJPiUxsD5fGCpiInGWRJVFkkt99SoyllJAyL1oIFiYySc10ZbhxawtbLmC/dsbBl87iwvlwomtexul7AkW/vb+VT7t7wv6uPFKlwoySMuv1ZFlzegJUN0KjTKL8/xDMVAKm5tY5jYnXkTa+vzoO89zfaczwNhJWvJABkJ3aHYeuQ2X0ZPOujV5i7v+MnDY3Dyk2GcRycvYb2Gv6XzeqivTtApSqTIL2uL+tBVXM+83iIdxGD7MQN+mc2J+AA95IqdcY4j4YyJYykXHMIu2dvLQ2HMjoCRzWDhn0zGrhvtRofExDHX2L3yE82dtDz1Y8jQT7sLgjDgYFYEMV8Qg7guTJY+YzW91b6lKBSlKBSlKBSlKBSlKBSlKBSlKDR9tuKnC4HETqbMqWQ9HYhEPuZga8n4p7tXqLvQwhk4XiQu6qsn7qOsjf5VNeXcYlmoPiVeSsZDV1TQZKmrkZ51jq1XQ1BdU1cV9wRWPeqy52oK1Y3vp53q2xF/jt1r477D51VG9r2sDrvva1BPOwPbVYv8Am+J9qI3UNbMVG1iv3kPTcedbXtL3UpMpn4a6EN7QiZvq/wA3hONr2tlbQW3G1cnaSzE6A+/pfQjY+lTDsp3hvh9JM4GntxWvblmjb2WNha+ygaJuaDQY/guIwrMk8EsPtaZ1IXW+iuLq45XBNepuCYvxsNBN/wBZFG/8SBv1rn2G70IZoypfDvmFjd/Bt5BJBnkPmFUVDcYyyORHZRfXRgPkv6UHU+2/aLwGhw6E5pT7RU2YJcCwPIkm1+QBqJDjQlcCBpU/MHcW1/CT7RIve4sDzasbsb2bWVyudAY7SLkvlNzYg5lXX3HlWj4lJFhiYyS73syqytY9GYDIl7bEM6nlQS3inHbfUYX25XtmkNyq3spdmsb2uNdhoBtYTnsrwBMHDkU53Y5pJDvI55+g2A/UknjvC+MSF2eKJYAsTagu5lyku3iO2jn7R0Atc8tt7ie8ueB1Vfo5jKKyq+ZZACNs+e2hBH2aDr1K5/wnvTgewxELw3++h8eK3W6gPr5KR51N8Bj4p0EkMiSIdmRgwvzFxzHSgyaUpQKUpQKUpQKUpQKUpQKUpQUyIGBVgCCCCDsQdCDXmbvD7ItgsQ0diY2u0LfiS+xPNluAfceYr03Wp7S9n4cbAYJhpurD7SPyZT1194JBoPIbLY2qtTUs7Z9j5sFL4cq3BvkkA9iQdR0PVTqPMWJiciFTrQXQ1Vhqxg1VhqC/mozVZDV9zUF7NztVBbfW/X+vuq1flXw69B8qC8+1gdhfnqff5VbvYk5tx+8emlUSMSL352P6X61S01r2AzW310G3uNqC/gCbkn+levODYIRYeGKw+rijTbbKoX9K8v8Ad/wvx8Xh4rXDyrmH5Ac8n+RWr1LxLGrBFJM+iRozt6KCTbz0oOd97XakQvHh4HK4gqwZ13SN7ez5OxUEEagD8wrkIkK+wozv6ZlU63CjZ213Nx0B3qrinEZJZ5sRL/iPdz+UkgWH7Kmw6ZV6V17s93VRLhozK8iYkjMzIRZbj/DykEWHMixJvrawAR/sL2OkWX6XjGXw2icMDJnfIRqWIuFXLfS99dhas+TuwGMiXEJMYSwJjjdMwEWZjEGIIIJUg3132qXSdnsLho/ExU4ES2vnbJEx5Z8zEtqPs3APQ1G+0fewLFMBGWO3jyqVjHmkZszn1yj1oOXQ4STD4iTDSCxQsGANwGBAuD0Pz0rc8Ox0kD+LBI0T6XKn7QHJ1PsuNToQbX0sda10d87SOxeR2LO7bsxNyT01J0q9moOt9kO8NJysGKCwzGwVhpDK21lJN43J+4xN7ixY6CdV5mlAYWIBB0IOxHnU+7A9vzEVwuMcmI2WOdjcxnYJKx3XkHOo+9pqA63SlKBSlKBSlKBSlKBSlKBSlW55gis7GyqCxPQAXNBrO1EUD4do8QgkRtAh0JbkVO6kb5hqK4xx/sGjLeA5WA2Y3D+p+63y8hXQMdjGmcu+nJV5IvT16nmfIADV8Qx/hlVC5nYiy7AAm12PIX0HX0BIDhXEOHPC5R1KsNwd/wDcedYYNd641wOLELldb9CNGXzU/ptXLe0vY+SC7D24/wAYG37Y+767fyoIwGoWqiRCu4qjNQXr1Tntr1+NWi1fS/KgrVtN+nPeqF9ptNif1qhmtbn8q2HB8IXYAKSWIAA1JJNgB1JOlB1/uG4JeWXFMPZiXw1/8R9WI8wot/5lTXvcxZXBLCN8RMken4ReRvd9WB+9W77F8CGCwcUGmYDNIRzkbVteYH2R5KKh3e5OfHwicljxMpHmFQKfd7XxoOLTsWLW5sbHnvp+ldHn74cW0YVIMOklrGQs0gJ5ssVhb3sbedcyw7XAv+L51dgJOm/Sg2fEeITYh/FxMrzycmc6L1CIAFT90CqTKAL7D9axJHAF7geZOn+/uvV3h+ESUPI8kccceQNJKHK5nz5FSKNXZ2Ijc7EWQk25h8+mu+kK3H420QH9T5b+VU4ieaEB3KSJcBsoIZb6XGguP70rM4lh3w7ZZha4ujC5SRNCrwtazoQRYjrrY6VhvifEBU/ZItag2HiA63vf+VUOdxuK1fB5zlaJt4zb1U/ZP9+VZ+ag6h3UdszmXh+Ia+n/ADeRjqQBfwWPUAXU8wCNwL9XrylIx0IJVgQysDZlYG6sDyIIB91eh+73tN9PwaytYTIfDmA0AkUC5A5KwIYftW5UEmpSlApSlApSlApSlArVdpMQqwsh1aQFVHu1b0Xf4DnWxnxCoMzsqja7EAX6a1GMafGmZluRoq3BWwAubAgaXJ156dBQaoppexPIDmzHYCtbh8FeUuTmyn7XJpLWJH5VHsr7zpepVNh1UedrDyB3Pqdv7FayUKilm0VRcny8upJ0A6kUGFipsgvuTew9Nz6C49SQNyK+x4YsAGtmI16ed/IdelZMeDNs0gtI1iV/Ao+xH+7ck9WJ6Ctdx7EMMmGiF5sQcqjohNiTbUBiCCeSrJQc77S9mCzTT4eFmw6mzMq6IbX1A+zpZjyUML2uLwjE8NtqtevOC8NXDQpCmoUatsWY6sx8yxJ99RrtP3bYTFXdB9HlOuaMDIT1ePY73uMpPWg8syQsNx+tWteQNdf4z3T42Mnw0SdeqMFa3mr2+AJrRL3fY4tYYOa/mth/ETb50EFw2ELHWu2dy3Y3M4x0q+wlxCD96TYv6LqB+b9mrvZDuhfMJMaQiDXwUa7t5O66KP2SSeorsMEKoqoihVUBVUCwCjQAAbACguVynvV1x0I64Se3rr/SurVy3vWXLj8Ax2dZo/8ASP8A3BQcRToWA9NPKr/jFY3IsxUbW5X1v1G3wrGxkeSVlN7KzD51VFJY5v4vO5oNV9LubsSx6nU/Gpf2F4q2XEQxLD458GaLxvDyMIWfxEBlISN8krMJN1CSWIJBELxuHyORy5Hyr7Dhmbl8aCedsOKYd1kjGIbESHEmaMgtKmHRlyywnESNmmvlj+yMo8IHMb2qLR422igu3Qf1qmDh4+8fcKzYyF9lFueijX1P9aCrh0LLmZ/tubm2wtsPnWUWqhMBMwvnVDyW2b+Jht7r1hriyMysLOpsR+o8qDKmmsL1Ke6HtJ9Fx4jc2ixVom6CUH6lviSn7/lUEaQk3JofI26EaEHqD1oPY1KjXd32j+n4GKYkeIPq5h0lWwY25ZhZgOjCpLQKUpQKUpQKUrFxLsWEanLcFmYAEgaAAX0BJJ1IOit6gMXiwDPGnMZntzAtlB/zH4GsPHTphojK+50UcyeQH8/QVtgkcYI0UWzMSdSBuzMdToNz0qE8MLcUxhnYH6JhzlQHaR9DqPPRj5ZRzNBusOjOodhYtrb+XpUfx2M8TEJFHrZjl5guv25T+SPYdXPPLW97acWECeGpIkcXJGrJHexIHN2JyqOp8qiPCOG44yMcJ4SXUJLI9iIiNRBGSGuACLkLq1zfUGgz+1vFJIEKYZTJiPZNhH4rZbi4CAG5ynMdNAB1NZHdv2dnDtjsYG8ZxZFcWdVP2nZfuEgBQthlUEaZrCTdm+ADDKWZvEnfWSU7kk3IXot/idelt1QKUpQKUpQKUpQK5v33QEYfDYgDWGcAnorKST/FGo94rpFaDt5wk4rAYiEC7FMyDmXQh0HvKge+g829ssPlxTsPsyASDp7QrTowPPYc6kXHU8bBQzDUxHwm1t7J1U1Fs1uhoM1NfT+/hWRFhzvsN/O3U9B5msCGQAi+2l+gF9acYxLeIVY+yDcDkfzeZ1tfyoM9pEHO9um3vb+nxqRzcFWNZUEw8aBBJNCIyqKLorgTFj4jp4i5swH3rFrVBY8flIIBNiDvY+42Ovurq7YhohJNCEw8Zmjl+kzn6rH4SVTLIksrIZHlY2zRQiwzMMt1vQQz/wDoDZdfPl7utari6WZZfxey3ryPwHyqriE0KSyCFmaEO3hFhZzHc5Lg7G1t/ltWFPiGksCLKpvbmTQXVqqrYNVg0HQ+5TtH9Gx30dzaLFWUX2Wdb+GfLMCV8yU6V6FrxyrEEFSVZSGVhoQwN1IPUEV6o7DdoRjsFFidMxGWQD7sq6OPIX1HkRQb6lKUClKUFvEyZUZuik+WgvWBiMTHhoHnkJ0UMzH7THkB6k2A21q/P9Y3h/cWxk8zusfv0J8rDUNpzbtnxn6XOY01w+HOvSWXUe9RqPTMeYoMbE8RxGOkECaSYg3bfLHBvr5W18xb8ddHVYcBhAALJEtgPvOx/mzMfnWt7C9nTh4zNKLzzatfdV3CeXU+dhyFIpRjMTn3w+HaydJJti/mq7D/AHoI5xbheKeWFmAE2Jktc7RHI7AgczHGjWG9yTvXQuF4BIIkhjFlQWHUnck+ZNyfWo/wVpsZOMU5VcNG7nDqupk9l4/Ebpo7f3q0qoFKUoFKUoFKUoFKUoFKUoODdqOAjD47EYMi0GLUvF0BNyAOmVwy26ZetchmhZHKNcMrFWHS2n6V6g72uBGfB+PGPrsKTKpG5TTxF+ADeZQCuBducMH8LGposws9vuyjf40EZ2316frWVik8RARqyeyepXl62rDJvblVUUhGxIoKI4mPL9KydbAFi2UWUXNlFyxC32FyTpzJq9hYXlJF9Bu3LyFuZ8qzFhiTS+ZvcT8dl+Z6gUGFHCbiw320uSfIc62OH4O5+0wT/M3wBsPeb+VSDs3wRsQkkodIYoyFZju19Xtci4RSGa7BVDA6CnaHBHByCNjnzLmUgFbgM0bXB2IdGFgSNAQSCDQRrieAaDKc2dWNr2ykHpa5/nyNWAav8axJcIpOpa/oAD/WsYGguA10vuN7R+Bi2wbn6vE6p0E6j/iQEeqKOdczBqqLEMjo6Eq6urow3VlN1YehAoPY9KweB4/x8NBPa3ixRyW6Z0DW+dfaDNrHx2IyLpYsTlUHYsevkACT5A1kVp8fODLptEpDdM7ZSAPMAb/n9bBoe1/FXiiXCYe7Tz+zf7wDE5nNtmY3A6e0dLCtjwTszFhookIDOvtMeRfr6Dl6CrHBsABK+Ml9pzdU8uRI8rDKPIGsrifFREjSMVvyDMqAtyGZiANt+goMbtfxkqow0bWklHtN+CLYn1OoHv8AKtbwGHE4mNFjT6LhcoAJ1lkXrbSwPu33aoxAGnldzL4kjk6Qoz62sAWNrAaWChhYDWus8HgKQQoRYrGikdCFA/SguYDCLDGkSCyxqqL1sBYX89Kv0pQKUpQKUpQKUpQKUpQKUpQfCL6GvPvaXs8IMRieGtpHKPGwx6blQPSzL55POvQdQHvg4GZcKuLj/wAXCHxLjfwtPE+Fg/ordaDzDIhUlWWzKbH1/sUQ1Iu2eGDMmLjFlmHtD8L7MPj+lRtTQbWKYjDnJuGOe24B5/D2feawUxQGw/SvkE5U3U2PPofWqnKNrlyn8u3w5UEv4d27RfopkwYlfDR+ECZ5FQpYowWIDIudDlkuGznXStJxbjTzv4kh2UIo3IUFm1bd2LOzM51ZnYnetSEHIn5VUFFBWpLNnPoB0FXlNWc1XY4C2+goPme+i6nryFSvsJ2Imx8uVQRGCPFlOyDcgdXtsvmL2GtSrsF3UST5ZcUGhh0ITaWQeh/w18zr0AuDXceHYCOCNYoUWONRYKosB/Unck6mgu4aBY0WNRZUUKo6KBYD4CvlXaUGJxLF+Gmn2m0UefX0H+3Oo3HMHtEh03dr73JzNfqTcA/tGtX2542VnMCn2rAfsqQCR6m/wq3wt8qeu56n+nKgkMmIuQF2GgA26VYwvBo8ac86B4UP1am9ncXBkPUakCrGFw7TMIhpmF3P4Yv/AJNsPK55ipjDEFUKosALADkKCjC4RI1yxoqL0UBR8qvUpQKUpQKUpQKUpQKUpQKUpQKUpQKpkQMCpAIIIIOoIOhBqqlB5m7W8E+iYjEYB7+GTnhJ/CdUNzvp7JPVDXOnUqSDuDY16U77uzvjYZcWg9vD/atuYSdT+61j5Aua8847DFmzczv/AFoMIGqgavx4E1nYPhDOwRVZ2OyqCzH0Uamg1q1fiwzHyrpHZ7ulxs1i6Lh06yn27eUY1v5Nlrp/ZzutwWGs0inEyDnIB4YPlENLftZvWg4t2S7A4rGEGKOyc5XusY62a13PkoPnau39ju7jC4LLIw8eca+I49lD/wB2my+pufPlUzVQBYCwGw5Wr7QKUpQKUpQcy7fwhuIIq6EwKznkFzyAH10t8Ku4dbLmsAijTMcisdgoY/O2tgbXNhW47Q9n8VNi88Jw8cZjQNK6tJMCC3srGfYIsb3P4jtWw4b2ShjOeQviJPxynN8F2A6dKD52IRvAZnIZ3kYlhezbWtcDQbAW0qQ18VQBYCwr7QKUpQKUpQKUpQKUpQKUpQKUpQKUpQKUpQUugIIIBBFiDqCOYIrnvFe6DBSuXjeWEHUopVkH7IYEr6XsOQFdEpQQfhndVw+KxZJJiOcjm38KZVI8iDUu4fw2GBcsMUcS9ERUHvsNayq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67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Microwave components &amp; physics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4" descr="Bestand:Difraca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1" y="2197418"/>
            <a:ext cx="2209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3438" y="4869815"/>
            <a:ext cx="260858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dirty="0">
                <a:latin typeface="Arial Narrow" pitchFamily="34" charset="0"/>
              </a:rPr>
              <a:t>Standing waves</a:t>
            </a:r>
            <a:endParaRPr lang="nl-NL" sz="2800" dirty="0">
              <a:latin typeface="Arial Narrow" pitchFamily="34" charset="0"/>
            </a:endParaRPr>
          </a:p>
        </p:txBody>
      </p:sp>
      <p:pic>
        <p:nvPicPr>
          <p:cNvPr id="11" name="Picture 12" descr="De 'brekingsindex'">
            <a:hlinkClick r:id="rId4" tooltip="De 'brekingsindex'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313" y="2039938"/>
            <a:ext cx="2336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18540" y="1605280"/>
            <a:ext cx="1582420" cy="589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dirty="0">
                <a:latin typeface="Arial Narrow" pitchFamily="34" charset="0"/>
              </a:rPr>
              <a:t>Reflection	</a:t>
            </a:r>
            <a:endParaRPr lang="nl-NL" sz="2800" dirty="0">
              <a:latin typeface="Arial Narrow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661400" y="2130425"/>
            <a:ext cx="2183384" cy="1319911"/>
            <a:chOff x="8356600" y="2130425"/>
            <a:chExt cx="2183384" cy="1319911"/>
          </a:xfrm>
        </p:grpSpPr>
        <p:sp>
          <p:nvSpPr>
            <p:cNvPr id="16" name="Rectangle 15"/>
            <p:cNvSpPr/>
            <p:nvPr/>
          </p:nvSpPr>
          <p:spPr>
            <a:xfrm>
              <a:off x="8544560" y="2607945"/>
              <a:ext cx="1995424" cy="8423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356600" y="213804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522335" y="238188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688070" y="2623820"/>
              <a:ext cx="165735" cy="24066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849995" y="2863850"/>
              <a:ext cx="165735" cy="240665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9011920" y="3101975"/>
              <a:ext cx="165735" cy="24066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729980" y="214947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895715" y="239331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061450" y="2635250"/>
              <a:ext cx="165735" cy="24066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9223375" y="2875280"/>
              <a:ext cx="165735" cy="240665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9385300" y="3113405"/>
              <a:ext cx="165735" cy="24066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9065260" y="213042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9230995" y="237426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396730" y="2616200"/>
              <a:ext cx="165735" cy="24066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558655" y="2856230"/>
              <a:ext cx="165735" cy="240665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720580" y="3094355"/>
              <a:ext cx="165735" cy="24066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391015" y="213804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9556750" y="2381885"/>
              <a:ext cx="165735" cy="240665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9722485" y="2623820"/>
              <a:ext cx="165735" cy="24066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9884410" y="2863850"/>
              <a:ext cx="165735" cy="240665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0046335" y="3101975"/>
              <a:ext cx="165735" cy="24066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8892540" y="1605280"/>
            <a:ext cx="1734820" cy="51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dirty="0">
                <a:latin typeface="Arial Narrow" pitchFamily="34" charset="0"/>
              </a:rPr>
              <a:t>Absorption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nl-NL" sz="2800" dirty="0">
              <a:latin typeface="Arial Narrow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828540" y="1595120"/>
            <a:ext cx="2903220" cy="792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dirty="0">
                <a:latin typeface="Arial Narrow" pitchFamily="34" charset="0"/>
              </a:rPr>
              <a:t>Transmission</a:t>
            </a:r>
            <a:endParaRPr lang="nl-NL" sz="2800" dirty="0">
              <a:latin typeface="Arial Narrow" pitchFamily="34" charset="0"/>
            </a:endParaRPr>
          </a:p>
        </p:txBody>
      </p:sp>
      <p:pic>
        <p:nvPicPr>
          <p:cNvPr id="51" name="Picture 1" descr="C:\Users\Gebruiker\Desktop\Standing_wave_2.gif">
            <a:extLst>
              <a:ext uri="{FF2B5EF4-FFF2-40B4-BE49-F238E27FC236}">
                <a16:creationId xmlns:a16="http://schemas.microsoft.com/office/drawing/2014/main" id="{96AD5DCA-1AD4-45EB-A6DF-4356B1DA8D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018" y="3992880"/>
            <a:ext cx="71437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919C4-74C9-4958-A22F-B137F5EA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Loss</a:t>
            </a:r>
            <a:r>
              <a:rPr lang="nl-BE" dirty="0"/>
              <a:t> factor: </a:t>
            </a:r>
            <a:r>
              <a:rPr lang="nl-BE" dirty="0" err="1"/>
              <a:t>absorption</a:t>
            </a:r>
            <a:r>
              <a:rPr lang="nl-BE" dirty="0"/>
              <a:t> of MW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96B5DD-F4A2-45B0-9A58-4FB856A8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EE26-EE1F-4EA1-A0F1-D93A5F4666E5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C03AEA-7066-4627-BF10-F263DAFD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E6AA35-61DE-4F95-BF7C-67CB95FC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78F734-D238-43E5-AED3-31A9DDF5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600" y="1933238"/>
            <a:ext cx="1930759" cy="23358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0BE5D6-E0D2-4C44-9730-C097A813D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0"/>
          <a:stretch/>
        </p:blipFill>
        <p:spPr>
          <a:xfrm>
            <a:off x="4609541" y="2715984"/>
            <a:ext cx="2972918" cy="13255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964846-1821-4244-A9C5-A88CD877A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000" r="92400">
                        <a14:foregroundMark x1="7000" y1="38400" x2="7000" y2="38400"/>
                        <a14:foregroundMark x1="92400" y1="41200" x2="92400" y2="41200"/>
                        <a14:foregroundMark x1="22800" y1="20000" x2="22800" y2="20000"/>
                        <a14:foregroundMark x1="26000" y1="26600" x2="13000" y2="32800"/>
                        <a14:foregroundMark x1="13000" y1="32800" x2="27000" y2="33000"/>
                        <a14:foregroundMark x1="27000" y1="33000" x2="11400" y2="35400"/>
                        <a14:foregroundMark x1="11400" y1="35400" x2="28000" y2="31800"/>
                        <a14:foregroundMark x1="28000" y1="31800" x2="12800" y2="38800"/>
                        <a14:foregroundMark x1="12800" y1="38800" x2="29600" y2="32800"/>
                        <a14:foregroundMark x1="29600" y1="32800" x2="16000" y2="37000"/>
                        <a14:foregroundMark x1="16000" y1="37000" x2="6600" y2="47400"/>
                        <a14:foregroundMark x1="6600" y1="47400" x2="19600" y2="37600"/>
                        <a14:foregroundMark x1="19600" y1="37600" x2="33400" y2="36800"/>
                        <a14:foregroundMark x1="33400" y1="36800" x2="11400" y2="35400"/>
                        <a14:foregroundMark x1="11400" y1="35400" x2="60600" y2="33200"/>
                        <a14:foregroundMark x1="60600" y1="33200" x2="28200" y2="33200"/>
                        <a14:foregroundMark x1="28200" y1="33200" x2="49600" y2="32800"/>
                        <a14:foregroundMark x1="49600" y1="32800" x2="32800" y2="32800"/>
                        <a14:foregroundMark x1="32800" y1="32800" x2="59800" y2="32600"/>
                        <a14:foregroundMark x1="59800" y1="32600" x2="39400" y2="32400"/>
                        <a14:foregroundMark x1="39400" y1="32400" x2="71200" y2="31800"/>
                        <a14:foregroundMark x1="71200" y1="31800" x2="24200" y2="30600"/>
                        <a14:foregroundMark x1="24200" y1="30600" x2="56600" y2="32400"/>
                        <a14:foregroundMark x1="56600" y1="32400" x2="36600" y2="31400"/>
                        <a14:foregroundMark x1="36600" y1="31400" x2="66200" y2="31000"/>
                        <a14:foregroundMark x1="66200" y1="31000" x2="40200" y2="31800"/>
                        <a14:foregroundMark x1="40200" y1="31800" x2="67600" y2="34400"/>
                        <a14:foregroundMark x1="67600" y1="34400" x2="42400" y2="36400"/>
                        <a14:foregroundMark x1="42400" y1="36400" x2="63200" y2="37400"/>
                        <a14:foregroundMark x1="63200" y1="37400" x2="45600" y2="38600"/>
                        <a14:foregroundMark x1="45600" y1="38600" x2="69200" y2="39000"/>
                        <a14:foregroundMark x1="69200" y1="39000" x2="48400" y2="40200"/>
                        <a14:foregroundMark x1="48400" y1="40200" x2="79400" y2="38000"/>
                        <a14:foregroundMark x1="79400" y1="38000" x2="41600" y2="38400"/>
                        <a14:foregroundMark x1="41600" y1="38400" x2="77400" y2="35600"/>
                        <a14:foregroundMark x1="77400" y1="35600" x2="33400" y2="36800"/>
                        <a14:foregroundMark x1="33400" y1="36800" x2="65800" y2="34600"/>
                        <a14:foregroundMark x1="65800" y1="34600" x2="28200" y2="34600"/>
                        <a14:foregroundMark x1="28200" y1="34600" x2="48400" y2="32000"/>
                        <a14:foregroundMark x1="48400" y1="32000" x2="10800" y2="35600"/>
                        <a14:foregroundMark x1="10800" y1="35600" x2="45600" y2="35600"/>
                        <a14:foregroundMark x1="45600" y1="35600" x2="6400" y2="35000"/>
                        <a14:foregroundMark x1="6400" y1="35000" x2="42400" y2="32200"/>
                        <a14:foregroundMark x1="42400" y1="32200" x2="15200" y2="34000"/>
                        <a14:foregroundMark x1="15200" y1="34000" x2="34800" y2="32800"/>
                        <a14:foregroundMark x1="34800" y1="32800" x2="6600" y2="34600"/>
                        <a14:foregroundMark x1="6600" y1="34600" x2="31800" y2="32800"/>
                        <a14:foregroundMark x1="31800" y1="32800" x2="9200" y2="36800"/>
                        <a14:foregroundMark x1="9200" y1="36800" x2="27400" y2="34600"/>
                        <a14:foregroundMark x1="27400" y1="34600" x2="2200" y2="40800"/>
                        <a14:foregroundMark x1="2200" y1="40800" x2="50600" y2="36400"/>
                        <a14:foregroundMark x1="50600" y1="36400" x2="14600" y2="41000"/>
                        <a14:foregroundMark x1="14600" y1="41000" x2="68200" y2="36800"/>
                        <a14:foregroundMark x1="68200" y1="36800" x2="11200" y2="40200"/>
                        <a14:foregroundMark x1="11200" y1="40200" x2="91600" y2="34600"/>
                        <a14:foregroundMark x1="91600" y1="34600" x2="7000" y2="41600"/>
                        <a14:foregroundMark x1="7000" y1="41600" x2="87600" y2="36000"/>
                        <a14:foregroundMark x1="87600" y1="36000" x2="12200" y2="41600"/>
                        <a14:foregroundMark x1="12200" y1="41600" x2="76400" y2="37000"/>
                        <a14:foregroundMark x1="76400" y1="37000" x2="9800" y2="40600"/>
                        <a14:foregroundMark x1="9800" y1="40600" x2="87600" y2="41200"/>
                        <a14:foregroundMark x1="87600" y1="41200" x2="25600" y2="41400"/>
                        <a14:foregroundMark x1="25600" y1="41400" x2="91200" y2="39600"/>
                        <a14:foregroundMark x1="91200" y1="39600" x2="60400" y2="41600"/>
                        <a14:foregroundMark x1="60400" y1="41600" x2="75200" y2="42000"/>
                        <a14:foregroundMark x1="75200" y1="42000" x2="47000" y2="46800"/>
                        <a14:foregroundMark x1="47000" y1="46800" x2="65600" y2="46600"/>
                        <a14:foregroundMark x1="65600" y1="46600" x2="39400" y2="51200"/>
                        <a14:foregroundMark x1="39400" y1="51200" x2="87200" y2="48800"/>
                        <a14:foregroundMark x1="87200" y1="48800" x2="62000" y2="51600"/>
                        <a14:foregroundMark x1="62000" y1="51600" x2="93600" y2="56400"/>
                        <a14:foregroundMark x1="93600" y1="56400" x2="61800" y2="58200"/>
                        <a14:foregroundMark x1="61800" y1="58200" x2="80600" y2="58400"/>
                        <a14:foregroundMark x1="80600" y1="58400" x2="53000" y2="60400"/>
                        <a14:foregroundMark x1="53000" y1="60400" x2="89000" y2="60400"/>
                        <a14:foregroundMark x1="89000" y1="60400" x2="53200" y2="63800"/>
                        <a14:foregroundMark x1="53200" y1="63800" x2="75000" y2="63800"/>
                        <a14:foregroundMark x1="75000" y1="63800" x2="46600" y2="67400"/>
                        <a14:foregroundMark x1="46600" y1="67400" x2="83200" y2="67800"/>
                        <a14:foregroundMark x1="83200" y1="67800" x2="31800" y2="67600"/>
                        <a14:foregroundMark x1="31800" y1="67600" x2="87000" y2="67400"/>
                        <a14:foregroundMark x1="87000" y1="67400" x2="33200" y2="67400"/>
                        <a14:foregroundMark x1="33200" y1="67400" x2="90000" y2="67400"/>
                        <a14:foregroundMark x1="90000" y1="67400" x2="23400" y2="67400"/>
                        <a14:foregroundMark x1="23400" y1="67400" x2="98400" y2="68400"/>
                        <a14:foregroundMark x1="98400" y1="68400" x2="24600" y2="69600"/>
                        <a14:foregroundMark x1="24600" y1="69600" x2="80400" y2="72600"/>
                        <a14:foregroundMark x1="80400" y1="72600" x2="17400" y2="74600"/>
                        <a14:foregroundMark x1="17400" y1="74600" x2="52400" y2="74000"/>
                        <a14:foregroundMark x1="52400" y1="74000" x2="14000" y2="75400"/>
                        <a14:foregroundMark x1="14000" y1="75400" x2="74000" y2="74000"/>
                        <a14:foregroundMark x1="74000" y1="74000" x2="4000" y2="69600"/>
                        <a14:foregroundMark x1="4000" y1="69600" x2="88000" y2="65600"/>
                        <a14:foregroundMark x1="88000" y1="65600" x2="39400" y2="65600"/>
                        <a14:foregroundMark x1="39400" y1="65600" x2="84600" y2="64400"/>
                        <a14:foregroundMark x1="84600" y1="64400" x2="11200" y2="67200"/>
                        <a14:foregroundMark x1="11200" y1="67200" x2="32600" y2="67400"/>
                        <a14:foregroundMark x1="32600" y1="67400" x2="87000" y2="66800"/>
                        <a14:foregroundMark x1="87000" y1="66800" x2="36000" y2="66000"/>
                        <a14:foregroundMark x1="36000" y1="66000" x2="90200" y2="66000"/>
                        <a14:foregroundMark x1="90200" y1="66000" x2="28600" y2="66000"/>
                        <a14:foregroundMark x1="28600" y1="66000" x2="83800" y2="63000"/>
                        <a14:foregroundMark x1="83800" y1="63000" x2="55200" y2="61200"/>
                        <a14:foregroundMark x1="55200" y1="61200" x2="81800" y2="61200"/>
                        <a14:foregroundMark x1="81800" y1="61200" x2="13600" y2="61600"/>
                        <a14:foregroundMark x1="13600" y1="61600" x2="65800" y2="62000"/>
                        <a14:foregroundMark x1="65800" y1="62000" x2="11000" y2="62000"/>
                        <a14:foregroundMark x1="11000" y1="62000" x2="48600" y2="62800"/>
                        <a14:foregroundMark x1="48600" y1="62800" x2="18400" y2="63600"/>
                        <a14:foregroundMark x1="18400" y1="63600" x2="67800" y2="63600"/>
                        <a14:foregroundMark x1="67800" y1="63600" x2="15400" y2="63600"/>
                        <a14:foregroundMark x1="15400" y1="63600" x2="44000" y2="62800"/>
                        <a14:foregroundMark x1="44000" y1="62800" x2="17200" y2="60400"/>
                        <a14:foregroundMark x1="17200" y1="60400" x2="73000" y2="60000"/>
                        <a14:foregroundMark x1="73000" y1="60000" x2="37800" y2="60000"/>
                        <a14:foregroundMark x1="37800" y1="60000" x2="58200" y2="59000"/>
                        <a14:foregroundMark x1="58200" y1="59000" x2="13400" y2="58800"/>
                        <a14:foregroundMark x1="13400" y1="58800" x2="68800" y2="57800"/>
                        <a14:foregroundMark x1="68800" y1="57800" x2="20000" y2="58600"/>
                        <a14:foregroundMark x1="20000" y1="58600" x2="54600" y2="57800"/>
                        <a14:foregroundMark x1="54600" y1="57800" x2="19000" y2="56600"/>
                        <a14:foregroundMark x1="19000" y1="56600" x2="64600" y2="56400"/>
                        <a14:foregroundMark x1="64600" y1="56400" x2="6800" y2="56400"/>
                        <a14:foregroundMark x1="6800" y1="56400" x2="38600" y2="56200"/>
                        <a14:foregroundMark x1="38600" y1="56200" x2="23400" y2="56000"/>
                        <a14:foregroundMark x1="23400" y1="56000" x2="57200" y2="54600"/>
                        <a14:foregroundMark x1="57200" y1="54600" x2="21600" y2="54800"/>
                        <a14:foregroundMark x1="21600" y1="54800" x2="54600" y2="51600"/>
                        <a14:foregroundMark x1="54600" y1="51600" x2="17200" y2="53200"/>
                        <a14:foregroundMark x1="17200" y1="53200" x2="54800" y2="53200"/>
                        <a14:foregroundMark x1="54800" y1="53200" x2="6800" y2="54800"/>
                        <a14:foregroundMark x1="6800" y1="54800" x2="54600" y2="51600"/>
                        <a14:foregroundMark x1="54600" y1="51600" x2="22600" y2="52800"/>
                        <a14:foregroundMark x1="22600" y1="52800" x2="37200" y2="53600"/>
                        <a14:foregroundMark x1="37200" y1="53600" x2="17000" y2="53200"/>
                        <a14:foregroundMark x1="17000" y1="53200" x2="50200" y2="48800"/>
                        <a14:foregroundMark x1="50200" y1="48800" x2="8400" y2="49800"/>
                        <a14:foregroundMark x1="8400" y1="49800" x2="24200" y2="49000"/>
                        <a14:foregroundMark x1="24200" y1="49000" x2="4400" y2="50800"/>
                        <a14:foregroundMark x1="4400" y1="50800" x2="34200" y2="45600"/>
                        <a14:foregroundMark x1="34200" y1="45600" x2="12600" y2="45800"/>
                        <a14:foregroundMark x1="12600" y1="45800" x2="37800" y2="42200"/>
                        <a14:foregroundMark x1="37800" y1="42200" x2="3600" y2="43600"/>
                        <a14:foregroundMark x1="3600" y1="43600" x2="58000" y2="41400"/>
                        <a14:foregroundMark x1="58000" y1="41400" x2="25400" y2="43200"/>
                        <a14:foregroundMark x1="25400" y1="43200" x2="51200" y2="41400"/>
                        <a14:foregroundMark x1="51200" y1="41400" x2="25000" y2="41200"/>
                        <a14:foregroundMark x1="25000" y1="41200" x2="75800" y2="38400"/>
                        <a14:foregroundMark x1="75800" y1="38400" x2="25200" y2="42800"/>
                        <a14:foregroundMark x1="25200" y1="42800" x2="73800" y2="38400"/>
                        <a14:foregroundMark x1="73800" y1="38400" x2="34600" y2="43600"/>
                        <a14:foregroundMark x1="34600" y1="43600" x2="65000" y2="38800"/>
                        <a14:foregroundMark x1="65000" y1="38800" x2="29000" y2="44200"/>
                        <a14:foregroundMark x1="29000" y1="44200" x2="54000" y2="40800"/>
                        <a14:foregroundMark x1="54000" y1="40800" x2="22400" y2="45000"/>
                        <a14:foregroundMark x1="22400" y1="45000" x2="58600" y2="41000"/>
                        <a14:foregroundMark x1="58600" y1="41000" x2="19200" y2="51000"/>
                        <a14:foregroundMark x1="19200" y1="51000" x2="62400" y2="45000"/>
                        <a14:foregroundMark x1="62400" y1="45000" x2="12600" y2="52400"/>
                        <a14:foregroundMark x1="12600" y1="52400" x2="47800" y2="44000"/>
                        <a14:foregroundMark x1="47800" y1="44000" x2="11000" y2="47600"/>
                        <a14:foregroundMark x1="11000" y1="47600" x2="2000" y2="60800"/>
                        <a14:foregroundMark x1="2000" y1="60800" x2="1800" y2="43600"/>
                        <a14:foregroundMark x1="1800" y1="43600" x2="0" y2="58400"/>
                        <a14:foregroundMark x1="0" y1="58400" x2="0" y2="35600"/>
                        <a14:foregroundMark x1="0" y1="35600" x2="2600" y2="64600"/>
                        <a14:foregroundMark x1="2600" y1="64600" x2="28200" y2="65200"/>
                        <a14:foregroundMark x1="28200" y1="65200" x2="18600" y2="52800"/>
                        <a14:foregroundMark x1="18600" y1="52800" x2="17000" y2="36800"/>
                        <a14:foregroundMark x1="17000" y1="36800" x2="63400" y2="29600"/>
                        <a14:foregroundMark x1="63400" y1="29600" x2="44400" y2="33800"/>
                        <a14:foregroundMark x1="44400" y1="33800" x2="62000" y2="35000"/>
                        <a14:foregroundMark x1="62000" y1="35000" x2="51800" y2="46400"/>
                        <a14:foregroundMark x1="51800" y1="46400" x2="89200" y2="42600"/>
                        <a14:foregroundMark x1="89200" y1="42600" x2="65600" y2="46600"/>
                        <a14:foregroundMark x1="65600" y1="46600" x2="79400" y2="42000"/>
                        <a14:foregroundMark x1="79400" y1="42000" x2="65400" y2="48600"/>
                        <a14:foregroundMark x1="65400" y1="48600" x2="87200" y2="46600"/>
                        <a14:foregroundMark x1="87200" y1="46600" x2="61800" y2="58200"/>
                        <a14:foregroundMark x1="61800" y1="58200" x2="85600" y2="50200"/>
                        <a14:foregroundMark x1="85600" y1="50200" x2="94400" y2="37400"/>
                        <a14:foregroundMark x1="94400" y1="37400" x2="81000" y2="42000"/>
                        <a14:foregroundMark x1="81000" y1="42000" x2="72400" y2="29800"/>
                        <a14:foregroundMark x1="72400" y1="29800" x2="93000" y2="28200"/>
                        <a14:foregroundMark x1="93000" y1="28200" x2="67800" y2="30400"/>
                        <a14:foregroundMark x1="67800" y1="30400" x2="94600" y2="30400"/>
                        <a14:foregroundMark x1="94600" y1="30400" x2="74200" y2="30400"/>
                        <a14:foregroundMark x1="74200" y1="30400" x2="95000" y2="28600"/>
                        <a14:foregroundMark x1="95000" y1="28600" x2="66600" y2="31400"/>
                        <a14:foregroundMark x1="66600" y1="31400" x2="88600" y2="30000"/>
                        <a14:foregroundMark x1="88600" y1="30000" x2="60600" y2="30800"/>
                        <a14:foregroundMark x1="60600" y1="30800" x2="87000" y2="28200"/>
                        <a14:foregroundMark x1="87000" y1="28200" x2="71800" y2="30600"/>
                        <a14:foregroundMark x1="71800" y1="30600" x2="94800" y2="31400"/>
                        <a14:foregroundMark x1="94800" y1="31400" x2="99000" y2="50000"/>
                        <a14:foregroundMark x1="99000" y1="50000" x2="92400" y2="37400"/>
                        <a14:foregroundMark x1="92400" y1="37400" x2="99800" y2="64400"/>
                        <a14:foregroundMark x1="99800" y1="64400" x2="94400" y2="48200"/>
                        <a14:foregroundMark x1="94400" y1="48200" x2="92600" y2="62200"/>
                        <a14:foregroundMark x1="92600" y1="62200" x2="78600" y2="69000"/>
                        <a14:foregroundMark x1="78600" y1="69000" x2="92200" y2="71800"/>
                        <a14:foregroundMark x1="92200" y1="71800" x2="45000" y2="72000"/>
                        <a14:foregroundMark x1="45000" y1="72000" x2="63600" y2="73600"/>
                        <a14:foregroundMark x1="63600" y1="73600" x2="49600" y2="72800"/>
                        <a14:foregroundMark x1="49600" y1="72800" x2="63400" y2="72800"/>
                        <a14:foregroundMark x1="63400" y1="72800" x2="9800" y2="75400"/>
                        <a14:foregroundMark x1="9800" y1="75400" x2="25400" y2="75200"/>
                        <a14:foregroundMark x1="25400" y1="75200" x2="9200" y2="74800"/>
                        <a14:foregroundMark x1="9200" y1="74800" x2="32400" y2="71200"/>
                        <a14:foregroundMark x1="32400" y1="71200" x2="3000" y2="68000"/>
                        <a14:foregroundMark x1="3000" y1="68000" x2="3000" y2="46600"/>
                        <a14:foregroundMark x1="3000" y1="46600" x2="9800" y2="33000"/>
                        <a14:foregroundMark x1="9800" y1="33000" x2="26600" y2="31200"/>
                        <a14:foregroundMark x1="26600" y1="31200" x2="9000" y2="31000"/>
                        <a14:foregroundMark x1="9000" y1="31000" x2="6000" y2="46200"/>
                        <a14:foregroundMark x1="6000" y1="46200" x2="82200" y2="34400"/>
                        <a14:foregroundMark x1="82200" y1="34400" x2="71400" y2="3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3" y="1659820"/>
            <a:ext cx="3437890" cy="343789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868D9D8-DBDA-480F-AF2F-60DD6F959E71}"/>
              </a:ext>
            </a:extLst>
          </p:cNvPr>
          <p:cNvSpPr txBox="1"/>
          <p:nvPr/>
        </p:nvSpPr>
        <p:spPr>
          <a:xfrm>
            <a:off x="575035" y="4449453"/>
            <a:ext cx="2582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Low </a:t>
            </a:r>
            <a:r>
              <a:rPr lang="nl-BE" dirty="0" err="1"/>
              <a:t>loss</a:t>
            </a:r>
            <a:r>
              <a:rPr lang="nl-BE" dirty="0"/>
              <a:t> factor</a:t>
            </a:r>
          </a:p>
          <a:p>
            <a:r>
              <a:rPr lang="nl-BE" dirty="0"/>
              <a:t>- </a:t>
            </a:r>
            <a:r>
              <a:rPr lang="nl-BE" dirty="0" err="1"/>
              <a:t>Silicates</a:t>
            </a:r>
            <a:endParaRPr lang="nl-BE" dirty="0"/>
          </a:p>
          <a:p>
            <a:r>
              <a:rPr lang="nl-BE" dirty="0"/>
              <a:t>- </a:t>
            </a:r>
            <a:r>
              <a:rPr lang="nl-BE" dirty="0" err="1"/>
              <a:t>Gasses</a:t>
            </a:r>
            <a:endParaRPr lang="nl-BE" dirty="0"/>
          </a:p>
          <a:p>
            <a:r>
              <a:rPr lang="nl-BE" dirty="0"/>
              <a:t>- </a:t>
            </a:r>
            <a:r>
              <a:rPr lang="nl-BE" dirty="0" err="1"/>
              <a:t>Alumina</a:t>
            </a: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…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7CB1C29-6D1F-4F7D-8912-07E20024AE20}"/>
              </a:ext>
            </a:extLst>
          </p:cNvPr>
          <p:cNvSpPr txBox="1"/>
          <p:nvPr/>
        </p:nvSpPr>
        <p:spPr>
          <a:xfrm>
            <a:off x="4611278" y="4451025"/>
            <a:ext cx="258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Medium </a:t>
            </a:r>
            <a:r>
              <a:rPr lang="nl-BE" dirty="0" err="1"/>
              <a:t>loss</a:t>
            </a:r>
            <a:r>
              <a:rPr lang="nl-BE" dirty="0"/>
              <a:t> factor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D8F8511-6035-4FAD-84DE-D391E33DEBA8}"/>
              </a:ext>
            </a:extLst>
          </p:cNvPr>
          <p:cNvSpPr txBox="1"/>
          <p:nvPr/>
        </p:nvSpPr>
        <p:spPr>
          <a:xfrm>
            <a:off x="8534395" y="4452597"/>
            <a:ext cx="2582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High </a:t>
            </a:r>
            <a:r>
              <a:rPr lang="nl-BE" dirty="0" err="1"/>
              <a:t>loss</a:t>
            </a:r>
            <a:r>
              <a:rPr lang="nl-BE" dirty="0"/>
              <a:t> factor</a:t>
            </a:r>
          </a:p>
          <a:p>
            <a:endParaRPr lang="nl-BE" dirty="0"/>
          </a:p>
          <a:p>
            <a:r>
              <a:rPr lang="nl-BE" dirty="0"/>
              <a:t>- Metallic </a:t>
            </a:r>
            <a:r>
              <a:rPr lang="nl-BE" dirty="0" err="1"/>
              <a:t>particles</a:t>
            </a:r>
            <a:endParaRPr lang="nl-BE" dirty="0"/>
          </a:p>
          <a:p>
            <a:r>
              <a:rPr lang="nl-BE" dirty="0"/>
              <a:t>- Carbon</a:t>
            </a:r>
          </a:p>
          <a:p>
            <a:r>
              <a:rPr lang="nl-BE" dirty="0"/>
              <a:t>- </a:t>
            </a:r>
            <a:r>
              <a:rPr lang="nl-BE" dirty="0" err="1"/>
              <a:t>Magnetic</a:t>
            </a:r>
            <a:r>
              <a:rPr lang="nl-BE" dirty="0"/>
              <a:t> </a:t>
            </a:r>
            <a:r>
              <a:rPr lang="nl-BE" dirty="0" err="1"/>
              <a:t>solids</a:t>
            </a:r>
            <a:endParaRPr lang="nl-BE" dirty="0"/>
          </a:p>
          <a:p>
            <a:r>
              <a:rPr lang="nl-BE" dirty="0"/>
              <a:t>- Water</a:t>
            </a:r>
          </a:p>
          <a:p>
            <a:pPr marL="285750" indent="-285750">
              <a:buFontTx/>
              <a:buChar char="-"/>
            </a:pPr>
            <a:r>
              <a:rPr lang="nl-BE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069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908BC-C292-430A-B897-2669756C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64" y="256032"/>
            <a:ext cx="8610599" cy="1325563"/>
          </a:xfrm>
        </p:spPr>
        <p:txBody>
          <a:bodyPr/>
          <a:lstStyle/>
          <a:p>
            <a:r>
              <a:rPr lang="fi-FI" dirty="0"/>
              <a:t>Microwave components &amp; physics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6641E-9C75-4BE9-A860-E8B4A14E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260631-8352-4CDE-AFD1-279370A4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F0C17B-D31E-450B-9F17-AD8BA143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1F3D0A-25FE-48EC-B51F-57112C77684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1A4C3B6-61A9-40A1-BAE7-5141D426DD38}"/>
              </a:ext>
            </a:extLst>
          </p:cNvPr>
          <p:cNvCxnSpPr/>
          <p:nvPr/>
        </p:nvCxnSpPr>
        <p:spPr>
          <a:xfrm>
            <a:off x="2141716" y="4057095"/>
            <a:ext cx="0" cy="47939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E4C8EC3-39EB-45F0-AD94-0F405A0EBEBA}"/>
              </a:ext>
            </a:extLst>
          </p:cNvPr>
          <p:cNvSpPr txBox="1"/>
          <p:nvPr/>
        </p:nvSpPr>
        <p:spPr>
          <a:xfrm>
            <a:off x="1120042" y="4536489"/>
            <a:ext cx="43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Absorbed</a:t>
            </a:r>
            <a:r>
              <a:rPr lang="nl-BE" b="1" dirty="0"/>
              <a:t> power (W/m³) 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873242B-6F36-4C0E-96E7-FDC2544FC682}"/>
              </a:ext>
            </a:extLst>
          </p:cNvPr>
          <p:cNvCxnSpPr>
            <a:cxnSpLocks/>
          </p:cNvCxnSpPr>
          <p:nvPr/>
        </p:nvCxnSpPr>
        <p:spPr>
          <a:xfrm flipV="1">
            <a:off x="5175317" y="2344180"/>
            <a:ext cx="0" cy="8098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A5A6ACD-9F19-401D-8844-301B77E9E690}"/>
              </a:ext>
            </a:extLst>
          </p:cNvPr>
          <p:cNvSpPr txBox="1"/>
          <p:nvPr/>
        </p:nvSpPr>
        <p:spPr>
          <a:xfrm>
            <a:off x="4990708" y="1057145"/>
            <a:ext cx="253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Frequency (Hz)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0,915	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2,45	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5,8	GHz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43BDFB55-5A07-407B-AFEF-4803BE7DE3C3}"/>
              </a:ext>
            </a:extLst>
          </p:cNvPr>
          <p:cNvCxnSpPr>
            <a:cxnSpLocks/>
          </p:cNvCxnSpPr>
          <p:nvPr/>
        </p:nvCxnSpPr>
        <p:spPr>
          <a:xfrm>
            <a:off x="6669723" y="3985526"/>
            <a:ext cx="0" cy="82251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19DDBD4-2892-49D6-B1E3-51A4C8233780}"/>
              </a:ext>
            </a:extLst>
          </p:cNvPr>
          <p:cNvSpPr txBox="1"/>
          <p:nvPr/>
        </p:nvSpPr>
        <p:spPr>
          <a:xfrm>
            <a:off x="6538901" y="4901392"/>
            <a:ext cx="394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Dielectric loss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Material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Temperature dependant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DE6BD47-066A-45ED-A260-5AE5D3CC24F9}"/>
              </a:ext>
            </a:extLst>
          </p:cNvPr>
          <p:cNvCxnSpPr>
            <a:cxnSpLocks/>
          </p:cNvCxnSpPr>
          <p:nvPr/>
        </p:nvCxnSpPr>
        <p:spPr>
          <a:xfrm flipV="1">
            <a:off x="7860124" y="1982868"/>
            <a:ext cx="0" cy="8098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0C7B51DE-33D3-4EAA-8B34-934BE037CC60}"/>
              </a:ext>
            </a:extLst>
          </p:cNvPr>
          <p:cNvSpPr txBox="1"/>
          <p:nvPr/>
        </p:nvSpPr>
        <p:spPr>
          <a:xfrm>
            <a:off x="7703112" y="1033278"/>
            <a:ext cx="300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Electric field (V/m)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Cavity</a:t>
            </a:r>
            <a:r>
              <a:rPr lang="nl-BE" dirty="0"/>
              <a:t> </a:t>
            </a:r>
            <a:r>
              <a:rPr lang="nl-BE" dirty="0" err="1"/>
              <a:t>specific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Depends on magnetron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A1805C06-61FC-441A-8E95-8C096F98CA55}"/>
                  </a:ext>
                </a:extLst>
              </p:cNvPr>
              <p:cNvSpPr/>
              <p:nvPr/>
            </p:nvSpPr>
            <p:spPr>
              <a:xfrm>
                <a:off x="1643581" y="3043743"/>
                <a:ext cx="7063472" cy="95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</m:t>
                      </m:r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  <m:sup>
                          <m:r>
                            <a:rPr lang="nl-BE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nl-BE" sz="5400" dirty="0"/>
              </a:p>
            </p:txBody>
          </p:sp>
        </mc:Choice>
        <mc:Fallback xmlns=""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A1805C06-61FC-441A-8E95-8C096F98C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81" y="3043743"/>
                <a:ext cx="7063472" cy="956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81" y="2106979"/>
            <a:ext cx="10515600" cy="4351338"/>
          </a:xfrm>
        </p:spPr>
        <p:txBody>
          <a:bodyPr/>
          <a:lstStyle/>
          <a:p>
            <a:r>
              <a:rPr lang="en-US" dirty="0"/>
              <a:t>An all-in solution provider for industrial microwave technology applications </a:t>
            </a:r>
          </a:p>
          <a:p>
            <a:r>
              <a:rPr lang="en-US" dirty="0"/>
              <a:t>SME,  engineering company, in Herk-de-</a:t>
            </a:r>
            <a:r>
              <a:rPr lang="en-US" dirty="0" err="1"/>
              <a:t>Stad</a:t>
            </a:r>
            <a:r>
              <a:rPr lang="en-US" dirty="0"/>
              <a:t>, Belgium</a:t>
            </a:r>
          </a:p>
          <a:p>
            <a:r>
              <a:rPr lang="en-US" dirty="0"/>
              <a:t>Collaboration with relevant university departments in Belgium </a:t>
            </a:r>
          </a:p>
          <a:p>
            <a:r>
              <a:rPr lang="en-US" dirty="0"/>
              <a:t>Dedicated test &amp; application center</a:t>
            </a:r>
          </a:p>
          <a:p>
            <a:r>
              <a:rPr lang="en-US" dirty="0"/>
              <a:t>Proven track record, solid references </a:t>
            </a:r>
          </a:p>
          <a:p>
            <a:r>
              <a:rPr lang="en-US" dirty="0"/>
              <a:t>Global player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B10E-DF37-46BC-98D1-FD145CAE15D1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1070" y="410368"/>
            <a:ext cx="9104650" cy="1325563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sz="3600" dirty="0">
                <a:solidFill>
                  <a:srgbClr val="C00000"/>
                </a:solidFill>
              </a:rPr>
              <a:t>            </a:t>
            </a:r>
            <a:r>
              <a:rPr lang="en-US" sz="3200" dirty="0">
                <a:solidFill>
                  <a:srgbClr val="002060"/>
                </a:solidFill>
              </a:rPr>
              <a:t>M</a:t>
            </a:r>
            <a:r>
              <a:rPr lang="en-US" sz="3200" dirty="0">
                <a:solidFill>
                  <a:srgbClr val="C00000"/>
                </a:solidFill>
              </a:rPr>
              <a:t>icrowave </a:t>
            </a:r>
            <a:r>
              <a:rPr lang="en-US" sz="3200" dirty="0">
                <a:solidFill>
                  <a:srgbClr val="002060"/>
                </a:solidFill>
              </a:rPr>
              <a:t>E</a:t>
            </a:r>
            <a:r>
              <a:rPr lang="en-US" sz="3200" dirty="0">
                <a:solidFill>
                  <a:srgbClr val="C00000"/>
                </a:solidFill>
              </a:rPr>
              <a:t>nergy </a:t>
            </a:r>
            <a:r>
              <a:rPr lang="en-US" sz="3200" dirty="0">
                <a:solidFill>
                  <a:srgbClr val="00206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pplications </a:t>
            </a:r>
            <a:r>
              <a:rPr lang="en-US" sz="3200" dirty="0">
                <a:solidFill>
                  <a:srgbClr val="002060"/>
                </a:solidFill>
              </a:rPr>
              <a:t>M</a:t>
            </a:r>
            <a:r>
              <a:rPr lang="en-US" sz="3200" dirty="0">
                <a:solidFill>
                  <a:srgbClr val="C00000"/>
                </a:solidFill>
              </a:rPr>
              <a:t>anagement </a:t>
            </a:r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"/>
          <a:stretch>
            <a:fillRect/>
          </a:stretch>
        </p:blipFill>
        <p:spPr bwMode="auto">
          <a:xfrm>
            <a:off x="8212157" y="3995688"/>
            <a:ext cx="3093224" cy="23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3552">
        <p:fade/>
      </p:transition>
    </mc:Choice>
    <mc:Fallback xmlns="">
      <p:transition spd="slow" advClick="0" advTm="13552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908BC-C292-430A-B897-2669756C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64" y="256032"/>
            <a:ext cx="8610599" cy="1325563"/>
          </a:xfrm>
        </p:spPr>
        <p:txBody>
          <a:bodyPr/>
          <a:lstStyle/>
          <a:p>
            <a:r>
              <a:rPr lang="fi-FI" dirty="0"/>
              <a:t>Microwave components &amp; physics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6641E-9C75-4BE9-A860-E8B4A14E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260631-8352-4CDE-AFD1-279370A4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F0C17B-D31E-450B-9F17-AD8BA143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F44DF8F-B9FE-42D5-BA8B-CF02AD426C13}"/>
              </a:ext>
            </a:extLst>
          </p:cNvPr>
          <p:cNvCxnSpPr>
            <a:cxnSpLocks/>
          </p:cNvCxnSpPr>
          <p:nvPr/>
        </p:nvCxnSpPr>
        <p:spPr>
          <a:xfrm flipV="1">
            <a:off x="3810258" y="2262432"/>
            <a:ext cx="0" cy="53147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21A0E92-C3CC-4302-B15B-12580CAD16D0}"/>
              </a:ext>
            </a:extLst>
          </p:cNvPr>
          <p:cNvSpPr txBox="1"/>
          <p:nvPr/>
        </p:nvSpPr>
        <p:spPr>
          <a:xfrm>
            <a:off x="2468074" y="1845119"/>
            <a:ext cx="43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Absorbed</a:t>
            </a:r>
            <a:r>
              <a:rPr lang="nl-BE" b="1" dirty="0"/>
              <a:t> power (W/m³) 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BDC5BF4-36A2-4828-BB82-E2BEC512E6CC}"/>
              </a:ext>
            </a:extLst>
          </p:cNvPr>
          <p:cNvCxnSpPr>
            <a:cxnSpLocks/>
          </p:cNvCxnSpPr>
          <p:nvPr/>
        </p:nvCxnSpPr>
        <p:spPr>
          <a:xfrm flipH="1">
            <a:off x="3508690" y="4414265"/>
            <a:ext cx="619462" cy="8458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64FDE79-212A-408B-8090-569054E55AA4}"/>
              </a:ext>
            </a:extLst>
          </p:cNvPr>
          <p:cNvSpPr txBox="1"/>
          <p:nvPr/>
        </p:nvSpPr>
        <p:spPr>
          <a:xfrm>
            <a:off x="2287113" y="5381757"/>
            <a:ext cx="18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Density</a:t>
            </a:r>
            <a:r>
              <a:rPr lang="nl-BE" b="1" dirty="0"/>
              <a:t> (kg/m³) 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5611CAA-7623-479A-A94A-71CFDF45DB29}"/>
              </a:ext>
            </a:extLst>
          </p:cNvPr>
          <p:cNvCxnSpPr>
            <a:cxnSpLocks/>
          </p:cNvCxnSpPr>
          <p:nvPr/>
        </p:nvCxnSpPr>
        <p:spPr>
          <a:xfrm>
            <a:off x="5178630" y="4414265"/>
            <a:ext cx="534012" cy="8458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01F4B34-FB7B-4372-8009-8726D9C751B1}"/>
              </a:ext>
            </a:extLst>
          </p:cNvPr>
          <p:cNvSpPr txBox="1"/>
          <p:nvPr/>
        </p:nvSpPr>
        <p:spPr>
          <a:xfrm>
            <a:off x="5308579" y="5325195"/>
            <a:ext cx="184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Heat </a:t>
            </a:r>
            <a:r>
              <a:rPr lang="nl-BE" b="1" dirty="0" err="1"/>
              <a:t>capacity</a:t>
            </a:r>
            <a:r>
              <a:rPr lang="nl-BE" b="1" dirty="0"/>
              <a:t> (J/</a:t>
            </a:r>
            <a:r>
              <a:rPr lang="nl-BE" b="1" dirty="0" err="1"/>
              <a:t>kg.°C</a:t>
            </a:r>
            <a:r>
              <a:rPr lang="nl-BE" b="1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E205E05-DDE4-4200-95E7-849331E04820}"/>
                  </a:ext>
                </a:extLst>
              </p:cNvPr>
              <p:cNvSpPr txBox="1"/>
              <p:nvPr/>
            </p:nvSpPr>
            <p:spPr>
              <a:xfrm>
                <a:off x="1891023" y="2966803"/>
                <a:ext cx="4338076" cy="1386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nl-BE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nl-B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𝐶𝑝</m:t>
                          </m:r>
                        </m:den>
                      </m:f>
                    </m:oMath>
                  </m:oMathPara>
                </a14:m>
                <a:endParaRPr lang="nl-BE" sz="44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1E205E05-DDE4-4200-95E7-849331E0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23" y="2966803"/>
                <a:ext cx="4338076" cy="1386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8A8EFE7-CEAD-47AC-BB02-5E38996F47D1}"/>
              </a:ext>
            </a:extLst>
          </p:cNvPr>
          <p:cNvCxnSpPr>
            <a:cxnSpLocks/>
          </p:cNvCxnSpPr>
          <p:nvPr/>
        </p:nvCxnSpPr>
        <p:spPr>
          <a:xfrm flipV="1">
            <a:off x="6229099" y="2611225"/>
            <a:ext cx="577052" cy="65334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283932FD-0788-4FD5-9656-916611D14013}"/>
              </a:ext>
            </a:extLst>
          </p:cNvPr>
          <p:cNvSpPr txBox="1"/>
          <p:nvPr/>
        </p:nvSpPr>
        <p:spPr>
          <a:xfrm>
            <a:off x="7020436" y="1928002"/>
            <a:ext cx="4338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Energy </a:t>
            </a:r>
            <a:r>
              <a:rPr lang="nl-BE" b="1" dirty="0" err="1"/>
              <a:t>loss</a:t>
            </a:r>
            <a:r>
              <a:rPr lang="nl-BE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err="1"/>
              <a:t>Evaporation</a:t>
            </a: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err="1"/>
              <a:t>Convection</a:t>
            </a:r>
            <a:r>
              <a:rPr lang="nl-BE" b="1" dirty="0"/>
              <a:t> + </a:t>
            </a:r>
            <a:r>
              <a:rPr lang="nl-BE" b="1" dirty="0" err="1"/>
              <a:t>conduction</a:t>
            </a:r>
            <a:r>
              <a:rPr lang="nl-BE" b="1" dirty="0"/>
              <a:t> + </a:t>
            </a:r>
            <a:r>
              <a:rPr lang="nl-BE" b="1" dirty="0" err="1"/>
              <a:t>radiation</a:t>
            </a: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err="1"/>
              <a:t>Endothermic</a:t>
            </a:r>
            <a:r>
              <a:rPr lang="nl-BE" b="1" dirty="0"/>
              <a:t> </a:t>
            </a:r>
            <a:r>
              <a:rPr lang="nl-BE" b="1" dirty="0" err="1"/>
              <a:t>reaction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5369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4F9E62B-5FAF-44FF-8AC9-C8DFB3DD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6" b="89139" l="2049" r="94672">
                        <a14:foregroundMark x1="7172" y1="22336" x2="7172" y2="22336"/>
                        <a14:foregroundMark x1="6762" y1="21311" x2="3279" y2="31148"/>
                        <a14:foregroundMark x1="3279" y1="31148" x2="3484" y2="41598"/>
                        <a14:foregroundMark x1="7377" y1="18238" x2="3074" y2="28074"/>
                        <a14:foregroundMark x1="3074" y1="28074" x2="2459" y2="59836"/>
                        <a14:foregroundMark x1="2459" y1="59836" x2="7787" y2="65984"/>
                        <a14:foregroundMark x1="87705" y1="16803" x2="97131" y2="21311"/>
                        <a14:foregroundMark x1="97131" y1="21311" x2="97336" y2="54098"/>
                        <a14:foregroundMark x1="97336" y1="54098" x2="93238" y2="64139"/>
                        <a14:foregroundMark x1="93238" y1="64139" x2="86066" y2="72131"/>
                        <a14:foregroundMark x1="86066" y1="72131" x2="82377" y2="61066"/>
                        <a14:foregroundMark x1="82377" y1="61066" x2="84221" y2="26025"/>
                        <a14:foregroundMark x1="84221" y1="26025" x2="88525" y2="16393"/>
                        <a14:foregroundMark x1="88525" y1="16393" x2="90779" y2="15779"/>
                        <a14:foregroundMark x1="90984" y1="21311" x2="84631" y2="57787"/>
                        <a14:foregroundMark x1="84631" y1="57787" x2="81967" y2="47336"/>
                        <a14:foregroundMark x1="81967" y1="47336" x2="82172" y2="35451"/>
                        <a14:foregroundMark x1="82172" y1="35451" x2="84631" y2="53279"/>
                        <a14:foregroundMark x1="84631" y1="53279" x2="85656" y2="39754"/>
                        <a14:foregroundMark x1="85656" y1="39754" x2="86270" y2="58811"/>
                        <a14:foregroundMark x1="86270" y1="58811" x2="87705" y2="45902"/>
                        <a14:foregroundMark x1="87705" y1="45902" x2="88525" y2="60041"/>
                        <a14:foregroundMark x1="88525" y1="60041" x2="89754" y2="45082"/>
                        <a14:foregroundMark x1="89754" y1="45082" x2="90779" y2="57992"/>
                        <a14:foregroundMark x1="90779" y1="57992" x2="91803" y2="46721"/>
                        <a14:foregroundMark x1="91803" y1="46721" x2="93852" y2="57787"/>
                        <a14:foregroundMark x1="93852" y1="57787" x2="95082" y2="47336"/>
                        <a14:foregroundMark x1="95082" y1="47336" x2="87090" y2="63320"/>
                        <a14:foregroundMark x1="87090" y1="63320" x2="97746" y2="61680"/>
                        <a14:foregroundMark x1="97746" y1="61680" x2="87090" y2="62295"/>
                        <a14:foregroundMark x1="87090" y1="62295" x2="97541" y2="61885"/>
                        <a14:foregroundMark x1="97541" y1="61885" x2="83402" y2="64754"/>
                        <a14:foregroundMark x1="83402" y1="64754" x2="94672" y2="62910"/>
                        <a14:foregroundMark x1="94672" y1="62910" x2="83607" y2="62910"/>
                        <a14:foregroundMark x1="83607" y1="62910" x2="99795" y2="61475"/>
                        <a14:foregroundMark x1="99795" y1="61475" x2="85861" y2="63115"/>
                        <a14:foregroundMark x1="85861" y1="63115" x2="97336" y2="61270"/>
                        <a14:foregroundMark x1="97336" y1="61270" x2="81148" y2="62295"/>
                        <a14:foregroundMark x1="81148" y1="62295" x2="91393" y2="60041"/>
                        <a14:foregroundMark x1="91393" y1="60041" x2="77049" y2="62500"/>
                        <a14:foregroundMark x1="77049" y1="62500" x2="93033" y2="59426"/>
                        <a14:foregroundMark x1="93033" y1="59426" x2="79303" y2="61270"/>
                        <a14:foregroundMark x1="79303" y1="61270" x2="96311" y2="57992"/>
                        <a14:foregroundMark x1="96311" y1="57992" x2="82787" y2="60041"/>
                        <a14:foregroundMark x1="82787" y1="60041" x2="93033" y2="57787"/>
                        <a14:foregroundMark x1="93033" y1="57787" x2="95697" y2="47541"/>
                        <a14:foregroundMark x1="95697" y1="47541" x2="95492" y2="36475"/>
                        <a14:foregroundMark x1="95492" y1="36475" x2="96721" y2="55123"/>
                        <a14:foregroundMark x1="96721" y1="55123" x2="96311" y2="33811"/>
                        <a14:foregroundMark x1="96311" y1="33811" x2="99385" y2="44877"/>
                        <a14:foregroundMark x1="99385" y1="44877" x2="99180" y2="56967"/>
                        <a14:foregroundMark x1="99180" y1="56967" x2="95697" y2="26025"/>
                        <a14:foregroundMark x1="95697" y1="26025" x2="86680" y2="17418"/>
                        <a14:foregroundMark x1="86680" y1="17418" x2="32377" y2="14754"/>
                        <a14:foregroundMark x1="32377" y1="14754" x2="44057" y2="14959"/>
                        <a14:foregroundMark x1="44057" y1="14959" x2="25820" y2="14754"/>
                        <a14:foregroundMark x1="25820" y1="14754" x2="44057" y2="13934"/>
                        <a14:foregroundMark x1="44057" y1="13934" x2="7582" y2="18852"/>
                        <a14:foregroundMark x1="7582" y1="18852" x2="410" y2="27049"/>
                        <a14:foregroundMark x1="410" y1="27049" x2="3484" y2="58811"/>
                        <a14:foregroundMark x1="3484" y1="58811" x2="9631" y2="67623"/>
                        <a14:foregroundMark x1="9631" y1="67623" x2="36270" y2="85861"/>
                        <a14:foregroundMark x1="36270" y1="85861" x2="39959" y2="74590"/>
                        <a14:foregroundMark x1="39959" y1="74590" x2="54303" y2="69262"/>
                        <a14:foregroundMark x1="54303" y1="69262" x2="78279" y2="73975"/>
                        <a14:foregroundMark x1="78279" y1="73975" x2="66598" y2="71107"/>
                        <a14:foregroundMark x1="66598" y1="71107" x2="77049" y2="73361"/>
                        <a14:foregroundMark x1="77049" y1="73361" x2="87910" y2="70902"/>
                        <a14:foregroundMark x1="87910" y1="70902" x2="96721" y2="48975"/>
                        <a14:foregroundMark x1="96721" y1="48975" x2="98156" y2="23361"/>
                        <a14:foregroundMark x1="98156" y1="23361" x2="51844" y2="18033"/>
                        <a14:foregroundMark x1="51844" y1="18033" x2="94877" y2="22131"/>
                        <a14:foregroundMark x1="94877" y1="22131" x2="96926" y2="34836"/>
                        <a14:foregroundMark x1="96926" y1="34836" x2="87295" y2="38320"/>
                        <a14:foregroundMark x1="87295" y1="38320" x2="94672" y2="26230"/>
                        <a14:foregroundMark x1="94672" y1="26230" x2="84631" y2="32172"/>
                        <a14:foregroundMark x1="84631" y1="32172" x2="90369" y2="48156"/>
                        <a14:foregroundMark x1="90369" y1="48156" x2="95287" y2="38934"/>
                        <a14:foregroundMark x1="95287" y1="38934" x2="89139" y2="51230"/>
                        <a14:foregroundMark x1="89139" y1="51230" x2="86066" y2="65369"/>
                        <a14:foregroundMark x1="86066" y1="65369" x2="94262" y2="52459"/>
                        <a14:foregroundMark x1="94262" y1="52459" x2="92213" y2="23566"/>
                        <a14:foregroundMark x1="92213" y1="23566" x2="84426" y2="16189"/>
                        <a14:foregroundMark x1="84426" y1="16189" x2="96516" y2="16393"/>
                        <a14:foregroundMark x1="96516" y1="16393" x2="94672" y2="63525"/>
                        <a14:foregroundMark x1="94672" y1="63525" x2="85861" y2="70697"/>
                        <a14:foregroundMark x1="85861" y1="70697" x2="75615" y2="72746"/>
                        <a14:foregroundMark x1="75615" y1="72746" x2="52459" y2="70082"/>
                        <a14:foregroundMark x1="52459" y1="70082" x2="52459" y2="70082"/>
                        <a14:foregroundMark x1="89139" y1="16803" x2="12090" y2="18033"/>
                        <a14:foregroundMark x1="12090" y1="18033" x2="2664" y2="23156"/>
                        <a14:foregroundMark x1="2664" y1="23156" x2="12090" y2="15164"/>
                        <a14:foregroundMark x1="12090" y1="15164" x2="23156" y2="14344"/>
                        <a14:foregroundMark x1="23156" y1="14344" x2="13115" y2="17623"/>
                        <a14:foregroundMark x1="13115" y1="17623" x2="4713" y2="26844"/>
                        <a14:foregroundMark x1="4713" y1="26844" x2="3484" y2="53279"/>
                        <a14:foregroundMark x1="3484" y1="53279" x2="6352" y2="63525"/>
                        <a14:foregroundMark x1="6352" y1="63525" x2="18852" y2="72541"/>
                        <a14:foregroundMark x1="39549" y1="75820" x2="39959" y2="86270"/>
                        <a14:foregroundMark x1="39959" y1="86270" x2="40164" y2="75615"/>
                        <a14:foregroundMark x1="40164" y1="75615" x2="40369" y2="80943"/>
                        <a14:foregroundMark x1="34631" y1="83811" x2="37090" y2="852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7104" y="1581595"/>
            <a:ext cx="4432592" cy="443259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CADBB50-8280-4D4C-ADF8-53D1B45F366A}"/>
              </a:ext>
            </a:extLst>
          </p:cNvPr>
          <p:cNvSpPr/>
          <p:nvPr/>
        </p:nvSpPr>
        <p:spPr>
          <a:xfrm>
            <a:off x="4438835" y="1431235"/>
            <a:ext cx="6914965" cy="443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15811A-8D85-4EB9-AE8B-26EBC12B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microwaves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0AF635-E0AD-47FE-8AF0-5A2C4FA4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 energy transfer</a:t>
            </a:r>
          </a:p>
          <a:p>
            <a:endParaRPr lang="en-GB" dirty="0"/>
          </a:p>
          <a:p>
            <a:r>
              <a:rPr lang="en-GB" dirty="0"/>
              <a:t>Efficient energy transfer</a:t>
            </a:r>
          </a:p>
          <a:p>
            <a:endParaRPr lang="en-GB" dirty="0"/>
          </a:p>
          <a:p>
            <a:r>
              <a:rPr lang="en-GB" dirty="0"/>
              <a:t>Uses electric energy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253CD-068B-4B9D-ADCD-30B9984F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4F18A3-D716-49DB-812F-3936C73F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F8DE01-F3B1-4B7A-B29C-45E9B47F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8EC907-C788-4C7A-A9A4-C93F83AB4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26009" r="784" b="29327"/>
          <a:stretch/>
        </p:blipFill>
        <p:spPr>
          <a:xfrm>
            <a:off x="4438835" y="1760982"/>
            <a:ext cx="6914965" cy="2343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26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382A-690B-4463-9962-691B12B1B25F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www.meam.be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69464" y="256032"/>
            <a:ext cx="8610599" cy="1325563"/>
          </a:xfrm>
        </p:spPr>
        <p:txBody>
          <a:bodyPr/>
          <a:lstStyle/>
          <a:p>
            <a:r>
              <a:rPr lang="fi-FI" dirty="0"/>
              <a:t>microwave basics</a:t>
            </a:r>
            <a:endParaRPr lang="nl-BE" dirty="0"/>
          </a:p>
        </p:txBody>
      </p:sp>
      <p:sp>
        <p:nvSpPr>
          <p:cNvPr id="10" name="Rounded Rectangle 9"/>
          <p:cNvSpPr/>
          <p:nvPr/>
        </p:nvSpPr>
        <p:spPr>
          <a:xfrm>
            <a:off x="4493419" y="3647228"/>
            <a:ext cx="1739418" cy="64485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9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rgbClr val="CC0000"/>
                </a:solidFill>
              </a:rPr>
              <a:t>MW HEATING PROCESS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nl-B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19" idx="2"/>
            <a:endCxn id="10" idx="0"/>
          </p:cNvCxnSpPr>
          <p:nvPr/>
        </p:nvCxnSpPr>
        <p:spPr>
          <a:xfrm>
            <a:off x="5355749" y="2892488"/>
            <a:ext cx="7379" cy="754740"/>
          </a:xfrm>
          <a:prstGeom prst="straightConnector1">
            <a:avLst/>
          </a:prstGeom>
          <a:ln w="508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12163" y="4273421"/>
            <a:ext cx="606490" cy="625150"/>
          </a:xfrm>
          <a:prstGeom prst="straightConnector1">
            <a:avLst/>
          </a:prstGeom>
          <a:ln w="508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223518" y="4264090"/>
            <a:ext cx="1362270" cy="438539"/>
          </a:xfrm>
          <a:prstGeom prst="straightConnector1">
            <a:avLst/>
          </a:prstGeom>
          <a:ln w="508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>
            <a:off x="6195527" y="3057371"/>
            <a:ext cx="1352937" cy="646882"/>
          </a:xfrm>
          <a:prstGeom prst="straightConnector1">
            <a:avLst/>
          </a:prstGeom>
          <a:ln w="508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2547225" y="3078855"/>
            <a:ext cx="1931469" cy="662721"/>
          </a:xfrm>
          <a:prstGeom prst="straightConnector1">
            <a:avLst/>
          </a:prstGeom>
          <a:ln w="508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29595" y="2416127"/>
            <a:ext cx="1717630" cy="13254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HEAT TRANSFER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conduction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convection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radiation</a:t>
            </a:r>
          </a:p>
          <a:p>
            <a:pPr algn="ctr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8464" y="2373167"/>
            <a:ext cx="3666931" cy="13684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AMBIENT  CONDITIONS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environment gas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(air, nitrogen, oxygen)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pressure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(vacuum, 1 bar, high pressure) 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80709" y="4722476"/>
            <a:ext cx="2880360" cy="10251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CHEMICAL REACTIONs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exothermic reaction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endothermic reaction</a:t>
            </a:r>
          </a:p>
          <a:p>
            <a:pPr algn="ctr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54727" y="1681090"/>
            <a:ext cx="2202043" cy="12113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MICROWAVE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dielectric properties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penetration depth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mono/multi mode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2735" y="4892428"/>
            <a:ext cx="1676710" cy="7619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MASS TRANSFER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evaporation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0" y="5966304"/>
            <a:ext cx="11582400" cy="614363"/>
          </a:xfrm>
        </p:spPr>
        <p:txBody>
          <a:bodyPr>
            <a:normAutofit fontScale="92500"/>
          </a:bodyPr>
          <a:lstStyle/>
          <a:p>
            <a:r>
              <a:rPr lang="en-US" dirty="0"/>
              <a:t>A microwave heating process is complex but not more so than other heating processes!!!</a:t>
            </a:r>
            <a:endParaRPr lang="nl-BE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2043406" y="3816222"/>
            <a:ext cx="1045027" cy="10636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107094" y="2939144"/>
            <a:ext cx="1763486" cy="1922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56588" y="2985798"/>
            <a:ext cx="4991877" cy="933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0"/>
          </p:cNvCxnSpPr>
          <p:nvPr/>
        </p:nvCxnSpPr>
        <p:spPr>
          <a:xfrm flipH="1" flipV="1">
            <a:off x="5797422" y="2923593"/>
            <a:ext cx="2323467" cy="17988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238931" y="3816221"/>
            <a:ext cx="1054359" cy="86774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0" idx="3"/>
          </p:cNvCxnSpPr>
          <p:nvPr/>
        </p:nvCxnSpPr>
        <p:spPr>
          <a:xfrm flipV="1">
            <a:off x="4189445" y="3834883"/>
            <a:ext cx="4814596" cy="143851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245429" y="5355771"/>
            <a:ext cx="2416628" cy="1866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08313"/>
            <a:ext cx="5157787" cy="596762"/>
          </a:xfrm>
        </p:spPr>
        <p:txBody>
          <a:bodyPr/>
          <a:lstStyle/>
          <a:p>
            <a:pPr algn="ctr"/>
            <a:r>
              <a:rPr lang="en-US" dirty="0"/>
              <a:t>CLASSICAL HEATING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 err="1"/>
              <a:t>External</a:t>
            </a:r>
            <a:r>
              <a:rPr lang="nl-NL" altLang="nl-BE" sz="2000" dirty="0"/>
              <a:t> </a:t>
            </a:r>
            <a:r>
              <a:rPr lang="nl-NL" altLang="nl-BE" sz="2000" dirty="0" err="1"/>
              <a:t>heating</a:t>
            </a:r>
            <a:r>
              <a:rPr lang="nl-NL" altLang="nl-BE" sz="2000" dirty="0"/>
              <a:t> source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Surface energy transfer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Efficiency 20-40%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Tcore ≤ Tdesired &lt;&lt; </a:t>
            </a:r>
            <a:r>
              <a:rPr lang="nl-NL" altLang="nl-BE" sz="2000" dirty="0" err="1"/>
              <a:t>Tsurf</a:t>
            </a:r>
            <a:r>
              <a:rPr lang="nl-NL" altLang="nl-BE" sz="20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08313"/>
            <a:ext cx="5183188" cy="596762"/>
          </a:xfrm>
        </p:spPr>
        <p:txBody>
          <a:bodyPr/>
          <a:lstStyle/>
          <a:p>
            <a:pPr algn="ctr"/>
            <a:r>
              <a:rPr lang="en-US" dirty="0"/>
              <a:t>MICROWAVE HEATING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Product is heat source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 Volumetric energy transfer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Efficiency 80-100%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BE" sz="2000" dirty="0"/>
              <a:t>Tproduct = Tdesired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 flipH="1">
            <a:off x="3207513" y="4803934"/>
            <a:ext cx="1014846" cy="829559"/>
            <a:chOff x="1250" y="2082"/>
            <a:chExt cx="298" cy="299"/>
          </a:xfrm>
        </p:grpSpPr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1521" y="2082"/>
              <a:ext cx="27" cy="299"/>
            </a:xfrm>
            <a:prstGeom prst="leftBrace">
              <a:avLst>
                <a:gd name="adj1" fmla="val 92284"/>
                <a:gd name="adj2" fmla="val 50000"/>
              </a:avLst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800"/>
                </a:spcBef>
                <a:buFont typeface="Wingdings" panose="05000000000000000000" pitchFamily="2" charset="2"/>
                <a:buChar char=""/>
                <a:defRPr sz="20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ts val="1800"/>
                </a:spcBef>
                <a:buFont typeface="Wingdings" panose="05000000000000000000" pitchFamily="2" charset="2"/>
                <a:buChar char=""/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ts val="1800"/>
                </a:spcBef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250" y="2125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800"/>
                </a:spcBef>
                <a:buFont typeface="Wingdings" panose="05000000000000000000" pitchFamily="2" charset="2"/>
                <a:buChar char=""/>
                <a:defRPr sz="20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ts val="1800"/>
                </a:spcBef>
                <a:buFont typeface="Wingdings" panose="05000000000000000000" pitchFamily="2" charset="2"/>
                <a:buChar char=""/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ts val="1800"/>
                </a:spcBef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2400" dirty="0">
                  <a:solidFill>
                    <a:srgbClr val="CC3300"/>
                  </a:solidFill>
                  <a:latin typeface="Symbol" panose="05050102010706020507" pitchFamily="18" charset="2"/>
                </a:rPr>
                <a:t>D</a:t>
              </a:r>
              <a:r>
                <a:rPr lang="nl-BE" altLang="nl-BE" sz="2400" dirty="0">
                  <a:solidFill>
                    <a:srgbClr val="CC3300"/>
                  </a:solidFill>
                  <a:latin typeface="Arial" panose="020B0604020202020204" pitchFamily="34" charset="0"/>
                </a:rPr>
                <a:t>T</a:t>
              </a:r>
              <a:endParaRPr lang="en-US" altLang="nl-BE" sz="2400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569464" y="253365"/>
            <a:ext cx="8690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nl-BE" sz="4400" dirty="0">
                <a:latin typeface="Arial Narrow" pitchFamily="34" charset="0"/>
              </a:rPr>
              <a:t>Microwave vs other energy transfer technology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984-98F8-4799-9D5E-F4576DB3E123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98DBA3-D561-4BAA-ADA6-ED07A5A19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8" y="4117536"/>
            <a:ext cx="2719981" cy="239787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22980F-C464-4A78-972A-9E9ADC05D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87" y="3894771"/>
            <a:ext cx="2792239" cy="2461579"/>
          </a:xfrm>
          <a:prstGeom prst="rect">
            <a:avLst/>
          </a:prstGeom>
        </p:spPr>
      </p:pic>
      <p:grpSp>
        <p:nvGrpSpPr>
          <p:cNvPr id="28" name="Group 7">
            <a:extLst>
              <a:ext uri="{FF2B5EF4-FFF2-40B4-BE49-F238E27FC236}">
                <a16:creationId xmlns:a16="http://schemas.microsoft.com/office/drawing/2014/main" id="{7CEFD74C-A481-420A-BD0B-0294785F68C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0444" y="5443447"/>
            <a:ext cx="1014846" cy="829559"/>
            <a:chOff x="1250" y="2082"/>
            <a:chExt cx="298" cy="299"/>
          </a:xfrm>
        </p:grpSpPr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08BCB7F7-5F53-42D0-B67D-A346345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82"/>
              <a:ext cx="27" cy="299"/>
            </a:xfrm>
            <a:prstGeom prst="leftBrace">
              <a:avLst>
                <a:gd name="adj1" fmla="val 92284"/>
                <a:gd name="adj2" fmla="val 50000"/>
              </a:avLst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800"/>
                </a:spcBef>
                <a:buFont typeface="Wingdings" panose="05000000000000000000" pitchFamily="2" charset="2"/>
                <a:buChar char=""/>
                <a:defRPr sz="20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ts val="1800"/>
                </a:spcBef>
                <a:buFont typeface="Wingdings" panose="05000000000000000000" pitchFamily="2" charset="2"/>
                <a:buChar char=""/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ts val="1800"/>
                </a:spcBef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latin typeface="Arial" panose="020B0604020202020204" pitchFamily="34" charset="0"/>
              </a:endParaRPr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34C054CA-36C4-4A1E-A931-39A5C31EE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2125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800"/>
                </a:spcBef>
                <a:buFont typeface="Wingdings" panose="05000000000000000000" pitchFamily="2" charset="2"/>
                <a:buChar char=""/>
                <a:defRPr sz="20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spcBef>
                  <a:spcPts val="1800"/>
                </a:spcBef>
                <a:buFont typeface="Wingdings" panose="05000000000000000000" pitchFamily="2" charset="2"/>
                <a:buChar char=""/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spcBef>
                  <a:spcPts val="1800"/>
                </a:spcBef>
                <a:buFont typeface="Wingdings" panose="05000000000000000000" pitchFamily="2" charset="2"/>
                <a:buChar char="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spcBef>
                  <a:spcPts val="1800"/>
                </a:spcBef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anose="05000000000000000000" pitchFamily="2" charset="2"/>
                <a:buChar char="R"/>
                <a:defRPr sz="1600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2400" dirty="0">
                  <a:solidFill>
                    <a:srgbClr val="CC3300"/>
                  </a:solidFill>
                  <a:latin typeface="Symbol" panose="05050102010706020507" pitchFamily="18" charset="2"/>
                </a:rPr>
                <a:t>D</a:t>
              </a:r>
              <a:r>
                <a:rPr lang="nl-BE" altLang="nl-BE" sz="2400" dirty="0">
                  <a:solidFill>
                    <a:srgbClr val="CC3300"/>
                  </a:solidFill>
                  <a:latin typeface="Arial" panose="020B0604020202020204" pitchFamily="34" charset="0"/>
                </a:rPr>
                <a:t>T</a:t>
              </a:r>
              <a:endParaRPr lang="en-US" altLang="nl-BE" sz="2400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209A063-DBBA-4F46-8EC9-D4545C1CC1AF}"/>
              </a:ext>
            </a:extLst>
          </p:cNvPr>
          <p:cNvCxnSpPr>
            <a:cxnSpLocks/>
          </p:cNvCxnSpPr>
          <p:nvPr/>
        </p:nvCxnSpPr>
        <p:spPr>
          <a:xfrm flipH="1">
            <a:off x="8610600" y="5504198"/>
            <a:ext cx="618702" cy="77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7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809347" y="2457667"/>
            <a:ext cx="3763751" cy="6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0010" y="1208331"/>
            <a:ext cx="11567677" cy="5450886"/>
          </a:xfrm>
        </p:spPr>
        <p:txBody>
          <a:bodyPr>
            <a:normAutofit/>
          </a:bodyPr>
          <a:lstStyle/>
          <a:p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5557277" y="2300474"/>
            <a:ext cx="226794" cy="3694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1653375" y="2007315"/>
            <a:ext cx="23808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nl-BE" dirty="0" err="1"/>
              <a:t>Classical</a:t>
            </a:r>
            <a:r>
              <a:rPr lang="nl-BE" dirty="0"/>
              <a:t> </a:t>
            </a:r>
            <a:r>
              <a:rPr lang="nl-BE" dirty="0" err="1"/>
              <a:t>Drying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7307116" y="1999005"/>
            <a:ext cx="260457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nl-BE" dirty="0"/>
              <a:t>Microwave </a:t>
            </a:r>
            <a:r>
              <a:rPr lang="nl-BE" dirty="0" err="1"/>
              <a:t>Drying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809347" y="2460394"/>
            <a:ext cx="3763751" cy="636104"/>
          </a:xfrm>
          <a:prstGeom prst="rect">
            <a:avLst/>
          </a:prstGeom>
          <a:solidFill>
            <a:srgbClr val="70B3F0"/>
          </a:solidFill>
          <a:ln>
            <a:solidFill>
              <a:srgbClr val="7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6638334" y="2450485"/>
            <a:ext cx="3763751" cy="636104"/>
          </a:xfrm>
          <a:prstGeom prst="rect">
            <a:avLst/>
          </a:prstGeom>
          <a:solidFill>
            <a:srgbClr val="70B3F0"/>
          </a:solidFill>
          <a:ln>
            <a:solidFill>
              <a:srgbClr val="7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hoek 14"/>
          <p:cNvSpPr/>
          <p:nvPr/>
        </p:nvSpPr>
        <p:spPr>
          <a:xfrm>
            <a:off x="7913725" y="2691664"/>
            <a:ext cx="1212967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/>
          <p:cNvSpPr/>
          <p:nvPr/>
        </p:nvSpPr>
        <p:spPr>
          <a:xfrm>
            <a:off x="788966" y="3082100"/>
            <a:ext cx="499510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Slow,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retardation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Drying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surface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Moisture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gradients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surface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area of product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601236" y="3086262"/>
            <a:ext cx="547016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Quick, no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retardation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Drying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surface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moisture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</a:t>
            </a: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gradients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NL" altLang="nl-BE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of product </a:t>
            </a:r>
            <a:r>
              <a:rPr lang="nl-NL" altLang="nl-BE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endParaRPr lang="nl-NL" altLang="nl-BE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69464" y="253365"/>
            <a:ext cx="8690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Microwave </a:t>
            </a:r>
            <a:r>
              <a:rPr lang="fi-FI" sz="4400" dirty="0">
                <a:latin typeface="Arial Narrow" panose="020B0606020202030204" pitchFamily="34" charset="0"/>
                <a:ea typeface="+mj-ea"/>
                <a:cs typeface="+mj-cs"/>
              </a:rPr>
              <a:t>b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asics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80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7" grpId="0" animBg="1"/>
      <p:bldP spid="12" grpId="0" animBg="1"/>
      <p:bldP spid="15" grpId="0" animBg="1"/>
      <p:bldP spid="15" grpId="1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Types of microwave dryers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1st generation: microwave heating</a:t>
            </a:r>
          </a:p>
          <a:p>
            <a:pPr lvl="1"/>
            <a:r>
              <a:rPr lang="nl-BE" dirty="0"/>
              <a:t>Only heating through MW </a:t>
            </a:r>
          </a:p>
          <a:p>
            <a:pPr lvl="1"/>
            <a:r>
              <a:rPr lang="nl-BE" dirty="0"/>
              <a:t>Cold air in oven</a:t>
            </a:r>
          </a:p>
          <a:p>
            <a:r>
              <a:rPr lang="nl-BE" dirty="0"/>
              <a:t>2th generation: hybrid heating</a:t>
            </a:r>
          </a:p>
          <a:p>
            <a:pPr lvl="1"/>
            <a:r>
              <a:rPr lang="nl-BE" dirty="0"/>
              <a:t>Magnetron &amp; transformer heat blown in oven</a:t>
            </a:r>
          </a:p>
          <a:p>
            <a:r>
              <a:rPr lang="nl-BE" dirty="0"/>
              <a:t>3th generation: hybrid + heat recovery</a:t>
            </a:r>
          </a:p>
          <a:p>
            <a:pPr lvl="1"/>
            <a:r>
              <a:rPr lang="nl-BE" dirty="0"/>
              <a:t>Preheating incoming product by </a:t>
            </a:r>
            <a:r>
              <a:rPr lang="nl-BE" dirty="0" err="1"/>
              <a:t>outgoing</a:t>
            </a:r>
            <a:r>
              <a:rPr lang="nl-BE" dirty="0"/>
              <a:t> product 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Efficiency = 0.9 * 0.7 = 63 %</a:t>
            </a:r>
          </a:p>
          <a:p>
            <a:pPr lvl="3">
              <a:buNone/>
            </a:pPr>
            <a:r>
              <a:rPr lang="nl-BE" dirty="0"/>
              <a:t>	= transformer * magnetron efficiency</a:t>
            </a:r>
            <a:r>
              <a:rPr lang="nl-BE" baseline="30000" dirty="0"/>
              <a:t>1</a:t>
            </a:r>
          </a:p>
          <a:p>
            <a:endParaRPr lang="nl-BE" dirty="0"/>
          </a:p>
          <a:p>
            <a:r>
              <a:rPr lang="nl-BE" dirty="0"/>
              <a:t>Efficiency = 63% + </a:t>
            </a:r>
            <a:r>
              <a:rPr lang="nl-BE" dirty="0">
                <a:solidFill>
                  <a:srgbClr val="FF0000"/>
                </a:solidFill>
              </a:rPr>
              <a:t>37% </a:t>
            </a:r>
          </a:p>
          <a:p>
            <a:pPr marL="914400" lvl="2" indent="0">
              <a:buNone/>
            </a:pPr>
            <a:endParaRPr lang="nl-BE" dirty="0"/>
          </a:p>
          <a:p>
            <a:endParaRPr lang="nl-BE" dirty="0"/>
          </a:p>
          <a:p>
            <a:r>
              <a:rPr lang="nl-BE" dirty="0"/>
              <a:t>Efficiency ≥ 100% </a:t>
            </a:r>
          </a:p>
          <a:p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EE26-EE1F-4EA1-A0F1-D93A5F4666E5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5532" y="6111090"/>
            <a:ext cx="460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aseline="30000" dirty="0"/>
              <a:t>1</a:t>
            </a:r>
            <a:r>
              <a:rPr lang="nl-BE" sz="1400" dirty="0"/>
              <a:t>Magnetron efficiency = 70% for 2450 MHz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al 67">
            <a:extLst>
              <a:ext uri="{FF2B5EF4-FFF2-40B4-BE49-F238E27FC236}">
                <a16:creationId xmlns:a16="http://schemas.microsoft.com/office/drawing/2014/main" id="{E10D72FF-E450-41A8-8AE7-B3290ECFF925}"/>
              </a:ext>
            </a:extLst>
          </p:cNvPr>
          <p:cNvSpPr/>
          <p:nvPr/>
        </p:nvSpPr>
        <p:spPr>
          <a:xfrm>
            <a:off x="3385696" y="1677339"/>
            <a:ext cx="3657900" cy="3657917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CB8CD523-FFC2-4262-89C7-E72C6B03248F}"/>
              </a:ext>
            </a:extLst>
          </p:cNvPr>
          <p:cNvSpPr/>
          <p:nvPr/>
        </p:nvSpPr>
        <p:spPr>
          <a:xfrm>
            <a:off x="1184030" y="1106896"/>
            <a:ext cx="9895341" cy="5149049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7F453DD9-3B70-4937-98F7-F40034102D6C}"/>
              </a:ext>
            </a:extLst>
          </p:cNvPr>
          <p:cNvSpPr/>
          <p:nvPr/>
        </p:nvSpPr>
        <p:spPr>
          <a:xfrm>
            <a:off x="5524250" y="2411606"/>
            <a:ext cx="1652325" cy="2451406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13D22F1B-EF18-402B-9305-6F1904786A1D}"/>
              </a:ext>
            </a:extLst>
          </p:cNvPr>
          <p:cNvSpPr/>
          <p:nvPr/>
        </p:nvSpPr>
        <p:spPr>
          <a:xfrm>
            <a:off x="1831842" y="3942870"/>
            <a:ext cx="784770" cy="1515027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038403-5695-431C-91BE-9F5B3011CDA7}"/>
              </a:ext>
            </a:extLst>
          </p:cNvPr>
          <p:cNvSpPr/>
          <p:nvPr/>
        </p:nvSpPr>
        <p:spPr>
          <a:xfrm>
            <a:off x="4997513" y="2536227"/>
            <a:ext cx="1176951" cy="11248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D1F4990-C2DE-491F-B6FD-A386F2B663CD}"/>
              </a:ext>
            </a:extLst>
          </p:cNvPr>
          <p:cNvSpPr/>
          <p:nvPr/>
        </p:nvSpPr>
        <p:spPr>
          <a:xfrm>
            <a:off x="5548751" y="1716176"/>
            <a:ext cx="226314" cy="8570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15EA50A-ED78-491E-88B7-CD76D428C19C}"/>
              </a:ext>
            </a:extLst>
          </p:cNvPr>
          <p:cNvSpPr/>
          <p:nvPr/>
        </p:nvSpPr>
        <p:spPr>
          <a:xfrm>
            <a:off x="6237256" y="2832321"/>
            <a:ext cx="226314" cy="85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E379A-AD6C-4458-818B-F33A554F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696" y="365125"/>
            <a:ext cx="8715103" cy="1325563"/>
          </a:xfrm>
        </p:spPr>
        <p:txBody>
          <a:bodyPr/>
          <a:lstStyle/>
          <a:p>
            <a:r>
              <a:rPr lang="fi-FI" dirty="0"/>
              <a:t>Microwave History</a:t>
            </a:r>
            <a:endParaRPr lang="en-GB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3DE070-6CAF-48C3-BE56-09F57493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EE26-EE1F-4EA1-A0F1-D93A5F4666E5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36EA4-57FA-4059-A732-60391D3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2B0F60-AFA0-4FEF-9B96-5D47FAED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945-9E7A-4878-A904-A90BE85C59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0DFDDF4-C2FB-4D91-B549-4337E0ACD30E}"/>
              </a:ext>
            </a:extLst>
          </p:cNvPr>
          <p:cNvSpPr/>
          <p:nvPr/>
        </p:nvSpPr>
        <p:spPr>
          <a:xfrm>
            <a:off x="3168841" y="4064000"/>
            <a:ext cx="5547872" cy="7446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13911CFE-82D7-4A6E-83D7-0E851316480C}"/>
              </a:ext>
            </a:extLst>
          </p:cNvPr>
          <p:cNvSpPr/>
          <p:nvPr/>
        </p:nvSpPr>
        <p:spPr>
          <a:xfrm>
            <a:off x="6012570" y="3689412"/>
            <a:ext cx="664675" cy="488887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MW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F37736-E855-49F7-AEA3-DB95A2519DD1}"/>
              </a:ext>
            </a:extLst>
          </p:cNvPr>
          <p:cNvSpPr/>
          <p:nvPr/>
        </p:nvSpPr>
        <p:spPr>
          <a:xfrm>
            <a:off x="5812302" y="2832321"/>
            <a:ext cx="349713" cy="357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93A83B3-DF4E-4F70-964A-B112FCD8A7EB}"/>
              </a:ext>
            </a:extLst>
          </p:cNvPr>
          <p:cNvSpPr/>
          <p:nvPr/>
        </p:nvSpPr>
        <p:spPr>
          <a:xfrm>
            <a:off x="5077485" y="2724607"/>
            <a:ext cx="508503" cy="4960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3FB8F82-1957-4772-B5D1-663B7265D725}"/>
              </a:ext>
            </a:extLst>
          </p:cNvPr>
          <p:cNvSpPr/>
          <p:nvPr/>
        </p:nvSpPr>
        <p:spPr>
          <a:xfrm>
            <a:off x="5937908" y="2965322"/>
            <a:ext cx="349713" cy="844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zium 17">
            <a:extLst>
              <a:ext uri="{FF2B5EF4-FFF2-40B4-BE49-F238E27FC236}">
                <a16:creationId xmlns:a16="http://schemas.microsoft.com/office/drawing/2014/main" id="{88129BCA-CB6E-4BAF-A6B5-04A11445A912}"/>
              </a:ext>
            </a:extLst>
          </p:cNvPr>
          <p:cNvSpPr/>
          <p:nvPr/>
        </p:nvSpPr>
        <p:spPr>
          <a:xfrm>
            <a:off x="3955170" y="3689411"/>
            <a:ext cx="664675" cy="488887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HOT  AIR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2C94A51-3362-44ED-8D23-EA545D322C06}"/>
              </a:ext>
            </a:extLst>
          </p:cNvPr>
          <p:cNvSpPr/>
          <p:nvPr/>
        </p:nvSpPr>
        <p:spPr>
          <a:xfrm>
            <a:off x="4176573" y="2832320"/>
            <a:ext cx="226314" cy="857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948EF46A-F6FD-46DB-B005-E8362F210DFC}"/>
              </a:ext>
            </a:extLst>
          </p:cNvPr>
          <p:cNvGrpSpPr/>
          <p:nvPr/>
        </p:nvGrpSpPr>
        <p:grpSpPr>
          <a:xfrm>
            <a:off x="244445" y="4737783"/>
            <a:ext cx="10855104" cy="365125"/>
            <a:chOff x="645813" y="4628474"/>
            <a:chExt cx="9336387" cy="365125"/>
          </a:xfrm>
        </p:grpSpPr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EA840400-3713-4666-8249-5175F820E28D}"/>
                </a:ext>
              </a:extLst>
            </p:cNvPr>
            <p:cNvSpPr/>
            <p:nvPr/>
          </p:nvSpPr>
          <p:spPr>
            <a:xfrm>
              <a:off x="737857" y="4628474"/>
              <a:ext cx="9134946" cy="3651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111134C-28EC-4454-A1BC-90FA17D7E9E1}"/>
                </a:ext>
              </a:extLst>
            </p:cNvPr>
            <p:cNvSpPr/>
            <p:nvPr/>
          </p:nvSpPr>
          <p:spPr>
            <a:xfrm>
              <a:off x="645813" y="4628474"/>
              <a:ext cx="311471" cy="3651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E60E6497-E161-4868-AB5C-3E6AE33B598F}"/>
                </a:ext>
              </a:extLst>
            </p:cNvPr>
            <p:cNvSpPr/>
            <p:nvPr/>
          </p:nvSpPr>
          <p:spPr>
            <a:xfrm>
              <a:off x="9670729" y="4628474"/>
              <a:ext cx="311471" cy="3651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Gelijkbenige driehoek 23">
            <a:extLst>
              <a:ext uri="{FF2B5EF4-FFF2-40B4-BE49-F238E27FC236}">
                <a16:creationId xmlns:a16="http://schemas.microsoft.com/office/drawing/2014/main" id="{8D8857BE-214C-4CA6-A35A-FEEC8302BC9E}"/>
              </a:ext>
            </a:extLst>
          </p:cNvPr>
          <p:cNvSpPr/>
          <p:nvPr/>
        </p:nvSpPr>
        <p:spPr>
          <a:xfrm>
            <a:off x="733331" y="4318668"/>
            <a:ext cx="414811" cy="3651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Gelijkbenige driehoek 24">
            <a:extLst>
              <a:ext uri="{FF2B5EF4-FFF2-40B4-BE49-F238E27FC236}">
                <a16:creationId xmlns:a16="http://schemas.microsoft.com/office/drawing/2014/main" id="{08E5BE56-B497-4A71-B03C-4477288148C2}"/>
              </a:ext>
            </a:extLst>
          </p:cNvPr>
          <p:cNvSpPr/>
          <p:nvPr/>
        </p:nvSpPr>
        <p:spPr>
          <a:xfrm>
            <a:off x="1345340" y="4318667"/>
            <a:ext cx="414811" cy="3651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Gelijkbenige driehoek 25">
            <a:extLst>
              <a:ext uri="{FF2B5EF4-FFF2-40B4-BE49-F238E27FC236}">
                <a16:creationId xmlns:a16="http://schemas.microsoft.com/office/drawing/2014/main" id="{6F505004-E378-4305-AB41-2BD4D83B0E84}"/>
              </a:ext>
            </a:extLst>
          </p:cNvPr>
          <p:cNvSpPr/>
          <p:nvPr/>
        </p:nvSpPr>
        <p:spPr>
          <a:xfrm>
            <a:off x="1948512" y="4323617"/>
            <a:ext cx="414811" cy="365125"/>
          </a:xfrm>
          <a:prstGeom prst="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Gelijkbenige driehoek 26">
            <a:extLst>
              <a:ext uri="{FF2B5EF4-FFF2-40B4-BE49-F238E27FC236}">
                <a16:creationId xmlns:a16="http://schemas.microsoft.com/office/drawing/2014/main" id="{AB270B24-D6DF-4302-A724-82F0B3FD732E}"/>
              </a:ext>
            </a:extLst>
          </p:cNvPr>
          <p:cNvSpPr/>
          <p:nvPr/>
        </p:nvSpPr>
        <p:spPr>
          <a:xfrm>
            <a:off x="2558676" y="4329394"/>
            <a:ext cx="414811" cy="365125"/>
          </a:xfrm>
          <a:prstGeom prst="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Gelijkbenige driehoek 27">
            <a:extLst>
              <a:ext uri="{FF2B5EF4-FFF2-40B4-BE49-F238E27FC236}">
                <a16:creationId xmlns:a16="http://schemas.microsoft.com/office/drawing/2014/main" id="{04FDAF02-FCEC-48EC-950E-B6206C022F58}"/>
              </a:ext>
            </a:extLst>
          </p:cNvPr>
          <p:cNvSpPr/>
          <p:nvPr/>
        </p:nvSpPr>
        <p:spPr>
          <a:xfrm>
            <a:off x="3162578" y="4358416"/>
            <a:ext cx="414811" cy="337580"/>
          </a:xfrm>
          <a:prstGeom prst="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92974E55-7FC1-449A-98FE-3A35314BB42D}"/>
              </a:ext>
            </a:extLst>
          </p:cNvPr>
          <p:cNvSpPr/>
          <p:nvPr/>
        </p:nvSpPr>
        <p:spPr>
          <a:xfrm>
            <a:off x="3762904" y="4344643"/>
            <a:ext cx="414811" cy="36512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Gelijkbenige driehoek 29">
            <a:extLst>
              <a:ext uri="{FF2B5EF4-FFF2-40B4-BE49-F238E27FC236}">
                <a16:creationId xmlns:a16="http://schemas.microsoft.com/office/drawing/2014/main" id="{09244928-3CDD-4D12-92D2-3EC24D7C4C20}"/>
              </a:ext>
            </a:extLst>
          </p:cNvPr>
          <p:cNvSpPr/>
          <p:nvPr/>
        </p:nvSpPr>
        <p:spPr>
          <a:xfrm>
            <a:off x="4384607" y="4344642"/>
            <a:ext cx="414811" cy="36512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5B08392A-C08C-4ED1-B2A8-B3384B315B7C}"/>
              </a:ext>
            </a:extLst>
          </p:cNvPr>
          <p:cNvSpPr/>
          <p:nvPr/>
        </p:nvSpPr>
        <p:spPr>
          <a:xfrm>
            <a:off x="4996214" y="4344350"/>
            <a:ext cx="414811" cy="36512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Gelijkbenige driehoek 31">
            <a:extLst>
              <a:ext uri="{FF2B5EF4-FFF2-40B4-BE49-F238E27FC236}">
                <a16:creationId xmlns:a16="http://schemas.microsoft.com/office/drawing/2014/main" id="{6BDDBA33-43AB-4D94-A64E-A007C299D6DE}"/>
              </a:ext>
            </a:extLst>
          </p:cNvPr>
          <p:cNvSpPr/>
          <p:nvPr/>
        </p:nvSpPr>
        <p:spPr>
          <a:xfrm>
            <a:off x="5608223" y="4344349"/>
            <a:ext cx="414811" cy="365125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0AC5D142-7613-4A46-96AA-0A3E37BFFB8A}"/>
              </a:ext>
            </a:extLst>
          </p:cNvPr>
          <p:cNvSpPr/>
          <p:nvPr/>
        </p:nvSpPr>
        <p:spPr>
          <a:xfrm>
            <a:off x="6213969" y="4347170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7A50894D-68FA-4750-B660-243F89BF5849}"/>
              </a:ext>
            </a:extLst>
          </p:cNvPr>
          <p:cNvSpPr/>
          <p:nvPr/>
        </p:nvSpPr>
        <p:spPr>
          <a:xfrm>
            <a:off x="6819715" y="4347170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C48F0ECB-EA9B-4701-800A-A1BC603D3B72}"/>
              </a:ext>
            </a:extLst>
          </p:cNvPr>
          <p:cNvSpPr/>
          <p:nvPr/>
        </p:nvSpPr>
        <p:spPr>
          <a:xfrm>
            <a:off x="7425461" y="4356939"/>
            <a:ext cx="414811" cy="33758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Gelijkbenige driehoek 35">
            <a:extLst>
              <a:ext uri="{FF2B5EF4-FFF2-40B4-BE49-F238E27FC236}">
                <a16:creationId xmlns:a16="http://schemas.microsoft.com/office/drawing/2014/main" id="{2251AA96-F769-492C-8F2F-E13A147632BD}"/>
              </a:ext>
            </a:extLst>
          </p:cNvPr>
          <p:cNvSpPr/>
          <p:nvPr/>
        </p:nvSpPr>
        <p:spPr>
          <a:xfrm>
            <a:off x="8025787" y="4334113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Gelijkbenige driehoek 36">
            <a:extLst>
              <a:ext uri="{FF2B5EF4-FFF2-40B4-BE49-F238E27FC236}">
                <a16:creationId xmlns:a16="http://schemas.microsoft.com/office/drawing/2014/main" id="{390E8349-6FD2-455E-A82E-B4B207CFFBD7}"/>
              </a:ext>
            </a:extLst>
          </p:cNvPr>
          <p:cNvSpPr/>
          <p:nvPr/>
        </p:nvSpPr>
        <p:spPr>
          <a:xfrm>
            <a:off x="8647490" y="4334112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Gelijkbenige driehoek 37">
            <a:extLst>
              <a:ext uri="{FF2B5EF4-FFF2-40B4-BE49-F238E27FC236}">
                <a16:creationId xmlns:a16="http://schemas.microsoft.com/office/drawing/2014/main" id="{0353D802-5C3F-458C-80CC-E235DC9F82F2}"/>
              </a:ext>
            </a:extLst>
          </p:cNvPr>
          <p:cNvSpPr/>
          <p:nvPr/>
        </p:nvSpPr>
        <p:spPr>
          <a:xfrm>
            <a:off x="9269193" y="4329394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Gelijkbenige driehoek 38">
            <a:extLst>
              <a:ext uri="{FF2B5EF4-FFF2-40B4-BE49-F238E27FC236}">
                <a16:creationId xmlns:a16="http://schemas.microsoft.com/office/drawing/2014/main" id="{93121E8B-6D7D-4664-973A-90EEE214740C}"/>
              </a:ext>
            </a:extLst>
          </p:cNvPr>
          <p:cNvSpPr/>
          <p:nvPr/>
        </p:nvSpPr>
        <p:spPr>
          <a:xfrm>
            <a:off x="9863256" y="4329394"/>
            <a:ext cx="414811" cy="3651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272FA8D-D11F-41D7-9065-30211C4DF02D}"/>
              </a:ext>
            </a:extLst>
          </p:cNvPr>
          <p:cNvSpPr/>
          <p:nvPr/>
        </p:nvSpPr>
        <p:spPr>
          <a:xfrm rot="5400000">
            <a:off x="4491961" y="2516932"/>
            <a:ext cx="226314" cy="857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ijl: omlaag 40">
            <a:extLst>
              <a:ext uri="{FF2B5EF4-FFF2-40B4-BE49-F238E27FC236}">
                <a16:creationId xmlns:a16="http://schemas.microsoft.com/office/drawing/2014/main" id="{45B6E697-A085-4963-855C-AA1D9D3A3404}"/>
              </a:ext>
            </a:extLst>
          </p:cNvPr>
          <p:cNvSpPr/>
          <p:nvPr/>
        </p:nvSpPr>
        <p:spPr>
          <a:xfrm>
            <a:off x="5617722" y="2041659"/>
            <a:ext cx="107560" cy="29609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ijl: omlaag 41">
            <a:extLst>
              <a:ext uri="{FF2B5EF4-FFF2-40B4-BE49-F238E27FC236}">
                <a16:creationId xmlns:a16="http://schemas.microsoft.com/office/drawing/2014/main" id="{DAF6C506-885E-4378-988F-381019D31D5A}"/>
              </a:ext>
            </a:extLst>
          </p:cNvPr>
          <p:cNvSpPr/>
          <p:nvPr/>
        </p:nvSpPr>
        <p:spPr>
          <a:xfrm>
            <a:off x="4245760" y="3218278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ijl: omlaag 42">
            <a:extLst>
              <a:ext uri="{FF2B5EF4-FFF2-40B4-BE49-F238E27FC236}">
                <a16:creationId xmlns:a16="http://schemas.microsoft.com/office/drawing/2014/main" id="{4C68B532-3388-4E7A-B475-77F8298C4C4B}"/>
              </a:ext>
            </a:extLst>
          </p:cNvPr>
          <p:cNvSpPr/>
          <p:nvPr/>
        </p:nvSpPr>
        <p:spPr>
          <a:xfrm rot="5400000">
            <a:off x="4586447" y="2824603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C5824C0E-68E8-462B-854A-8E39870B3F91}"/>
              </a:ext>
            </a:extLst>
          </p:cNvPr>
          <p:cNvSpPr txBox="1"/>
          <p:nvPr/>
        </p:nvSpPr>
        <p:spPr>
          <a:xfrm>
            <a:off x="5169784" y="137806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COLD AIR</a:t>
            </a:r>
          </a:p>
        </p:txBody>
      </p:sp>
      <p:sp>
        <p:nvSpPr>
          <p:cNvPr id="46" name="Pijl: omlaag 45">
            <a:extLst>
              <a:ext uri="{FF2B5EF4-FFF2-40B4-BE49-F238E27FC236}">
                <a16:creationId xmlns:a16="http://schemas.microsoft.com/office/drawing/2014/main" id="{711E616B-D635-471F-B936-2EC3C8260F20}"/>
              </a:ext>
            </a:extLst>
          </p:cNvPr>
          <p:cNvSpPr/>
          <p:nvPr/>
        </p:nvSpPr>
        <p:spPr>
          <a:xfrm>
            <a:off x="4072256" y="4230378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ijl: omlaag 46">
            <a:extLst>
              <a:ext uri="{FF2B5EF4-FFF2-40B4-BE49-F238E27FC236}">
                <a16:creationId xmlns:a16="http://schemas.microsoft.com/office/drawing/2014/main" id="{12AEE055-38F5-4ED1-A620-81882871FF23}"/>
              </a:ext>
            </a:extLst>
          </p:cNvPr>
          <p:cNvSpPr/>
          <p:nvPr/>
        </p:nvSpPr>
        <p:spPr>
          <a:xfrm rot="20135026">
            <a:off x="4353320" y="4217584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Vrije vorm: vorm 47">
            <a:extLst>
              <a:ext uri="{FF2B5EF4-FFF2-40B4-BE49-F238E27FC236}">
                <a16:creationId xmlns:a16="http://schemas.microsoft.com/office/drawing/2014/main" id="{611273D5-2257-452F-96BF-20424D19997A}"/>
              </a:ext>
            </a:extLst>
          </p:cNvPr>
          <p:cNvSpPr/>
          <p:nvPr/>
        </p:nvSpPr>
        <p:spPr>
          <a:xfrm>
            <a:off x="6530188" y="4216844"/>
            <a:ext cx="226314" cy="446177"/>
          </a:xfrm>
          <a:custGeom>
            <a:avLst/>
            <a:gdLst>
              <a:gd name="connsiteX0" fmla="*/ 45663 w 209091"/>
              <a:gd name="connsiteY0" fmla="*/ 0 h 751438"/>
              <a:gd name="connsiteX1" fmla="*/ 208625 w 209091"/>
              <a:gd name="connsiteY1" fmla="*/ 235390 h 751438"/>
              <a:gd name="connsiteX2" fmla="*/ 395 w 209091"/>
              <a:gd name="connsiteY2" fmla="*/ 506994 h 751438"/>
              <a:gd name="connsiteX3" fmla="*/ 154304 w 209091"/>
              <a:gd name="connsiteY3" fmla="*/ 751438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91" h="751438">
                <a:moveTo>
                  <a:pt x="45663" y="0"/>
                </a:moveTo>
                <a:cubicBezTo>
                  <a:pt x="130916" y="75445"/>
                  <a:pt x="216170" y="150891"/>
                  <a:pt x="208625" y="235390"/>
                </a:cubicBezTo>
                <a:cubicBezTo>
                  <a:pt x="201080" y="319889"/>
                  <a:pt x="9448" y="420986"/>
                  <a:pt x="395" y="506994"/>
                </a:cubicBezTo>
                <a:cubicBezTo>
                  <a:pt x="-8658" y="593002"/>
                  <a:pt x="140724" y="680519"/>
                  <a:pt x="154304" y="75143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A38E911C-EB45-4A1D-ABB9-48BAC08C49BA}"/>
              </a:ext>
            </a:extLst>
          </p:cNvPr>
          <p:cNvSpPr/>
          <p:nvPr/>
        </p:nvSpPr>
        <p:spPr>
          <a:xfrm>
            <a:off x="6383977" y="4216844"/>
            <a:ext cx="226314" cy="446177"/>
          </a:xfrm>
          <a:custGeom>
            <a:avLst/>
            <a:gdLst>
              <a:gd name="connsiteX0" fmla="*/ 45663 w 209091"/>
              <a:gd name="connsiteY0" fmla="*/ 0 h 751438"/>
              <a:gd name="connsiteX1" fmla="*/ 208625 w 209091"/>
              <a:gd name="connsiteY1" fmla="*/ 235390 h 751438"/>
              <a:gd name="connsiteX2" fmla="*/ 395 w 209091"/>
              <a:gd name="connsiteY2" fmla="*/ 506994 h 751438"/>
              <a:gd name="connsiteX3" fmla="*/ 154304 w 209091"/>
              <a:gd name="connsiteY3" fmla="*/ 751438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91" h="751438">
                <a:moveTo>
                  <a:pt x="45663" y="0"/>
                </a:moveTo>
                <a:cubicBezTo>
                  <a:pt x="130916" y="75445"/>
                  <a:pt x="216170" y="150891"/>
                  <a:pt x="208625" y="235390"/>
                </a:cubicBezTo>
                <a:cubicBezTo>
                  <a:pt x="201080" y="319889"/>
                  <a:pt x="9448" y="420986"/>
                  <a:pt x="395" y="506994"/>
                </a:cubicBezTo>
                <a:cubicBezTo>
                  <a:pt x="-8658" y="593002"/>
                  <a:pt x="140724" y="680519"/>
                  <a:pt x="154304" y="75143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241F03AE-48BF-46E6-A062-A513958A7167}"/>
              </a:ext>
            </a:extLst>
          </p:cNvPr>
          <p:cNvSpPr/>
          <p:nvPr/>
        </p:nvSpPr>
        <p:spPr>
          <a:xfrm>
            <a:off x="6228849" y="4214024"/>
            <a:ext cx="226314" cy="446177"/>
          </a:xfrm>
          <a:custGeom>
            <a:avLst/>
            <a:gdLst>
              <a:gd name="connsiteX0" fmla="*/ 45663 w 209091"/>
              <a:gd name="connsiteY0" fmla="*/ 0 h 751438"/>
              <a:gd name="connsiteX1" fmla="*/ 208625 w 209091"/>
              <a:gd name="connsiteY1" fmla="*/ 235390 h 751438"/>
              <a:gd name="connsiteX2" fmla="*/ 395 w 209091"/>
              <a:gd name="connsiteY2" fmla="*/ 506994 h 751438"/>
              <a:gd name="connsiteX3" fmla="*/ 154304 w 209091"/>
              <a:gd name="connsiteY3" fmla="*/ 751438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91" h="751438">
                <a:moveTo>
                  <a:pt x="45663" y="0"/>
                </a:moveTo>
                <a:cubicBezTo>
                  <a:pt x="130916" y="75445"/>
                  <a:pt x="216170" y="150891"/>
                  <a:pt x="208625" y="235390"/>
                </a:cubicBezTo>
                <a:cubicBezTo>
                  <a:pt x="201080" y="319889"/>
                  <a:pt x="9448" y="420986"/>
                  <a:pt x="395" y="506994"/>
                </a:cubicBezTo>
                <a:cubicBezTo>
                  <a:pt x="-8658" y="593002"/>
                  <a:pt x="140724" y="680519"/>
                  <a:pt x="154304" y="75143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8DAE0FA5-E8F0-45DF-BF1F-9C98FA508306}"/>
              </a:ext>
            </a:extLst>
          </p:cNvPr>
          <p:cNvSpPr/>
          <p:nvPr/>
        </p:nvSpPr>
        <p:spPr>
          <a:xfrm>
            <a:off x="6082638" y="4214024"/>
            <a:ext cx="226314" cy="446177"/>
          </a:xfrm>
          <a:custGeom>
            <a:avLst/>
            <a:gdLst>
              <a:gd name="connsiteX0" fmla="*/ 45663 w 209091"/>
              <a:gd name="connsiteY0" fmla="*/ 0 h 751438"/>
              <a:gd name="connsiteX1" fmla="*/ 208625 w 209091"/>
              <a:gd name="connsiteY1" fmla="*/ 235390 h 751438"/>
              <a:gd name="connsiteX2" fmla="*/ 395 w 209091"/>
              <a:gd name="connsiteY2" fmla="*/ 506994 h 751438"/>
              <a:gd name="connsiteX3" fmla="*/ 154304 w 209091"/>
              <a:gd name="connsiteY3" fmla="*/ 751438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91" h="751438">
                <a:moveTo>
                  <a:pt x="45663" y="0"/>
                </a:moveTo>
                <a:cubicBezTo>
                  <a:pt x="130916" y="75445"/>
                  <a:pt x="216170" y="150891"/>
                  <a:pt x="208625" y="235390"/>
                </a:cubicBezTo>
                <a:cubicBezTo>
                  <a:pt x="201080" y="319889"/>
                  <a:pt x="9448" y="420986"/>
                  <a:pt x="395" y="506994"/>
                </a:cubicBezTo>
                <a:cubicBezTo>
                  <a:pt x="-8658" y="593002"/>
                  <a:pt x="140724" y="680519"/>
                  <a:pt x="154304" y="75143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Vrije vorm: vorm 51">
            <a:extLst>
              <a:ext uri="{FF2B5EF4-FFF2-40B4-BE49-F238E27FC236}">
                <a16:creationId xmlns:a16="http://schemas.microsoft.com/office/drawing/2014/main" id="{8DE263F0-7D90-48E2-A098-DE7A496B4FC1}"/>
              </a:ext>
            </a:extLst>
          </p:cNvPr>
          <p:cNvSpPr/>
          <p:nvPr/>
        </p:nvSpPr>
        <p:spPr>
          <a:xfrm>
            <a:off x="5945337" y="4212519"/>
            <a:ext cx="226314" cy="446177"/>
          </a:xfrm>
          <a:custGeom>
            <a:avLst/>
            <a:gdLst>
              <a:gd name="connsiteX0" fmla="*/ 45663 w 209091"/>
              <a:gd name="connsiteY0" fmla="*/ 0 h 751438"/>
              <a:gd name="connsiteX1" fmla="*/ 208625 w 209091"/>
              <a:gd name="connsiteY1" fmla="*/ 235390 h 751438"/>
              <a:gd name="connsiteX2" fmla="*/ 395 w 209091"/>
              <a:gd name="connsiteY2" fmla="*/ 506994 h 751438"/>
              <a:gd name="connsiteX3" fmla="*/ 154304 w 209091"/>
              <a:gd name="connsiteY3" fmla="*/ 751438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91" h="751438">
                <a:moveTo>
                  <a:pt x="45663" y="0"/>
                </a:moveTo>
                <a:cubicBezTo>
                  <a:pt x="130916" y="75445"/>
                  <a:pt x="216170" y="150891"/>
                  <a:pt x="208625" y="235390"/>
                </a:cubicBezTo>
                <a:cubicBezTo>
                  <a:pt x="201080" y="319889"/>
                  <a:pt x="9448" y="420986"/>
                  <a:pt x="395" y="506994"/>
                </a:cubicBezTo>
                <a:cubicBezTo>
                  <a:pt x="-8658" y="593002"/>
                  <a:pt x="140724" y="680519"/>
                  <a:pt x="154304" y="75143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2FFF35E2-6B21-49DF-AC35-A740EB775616}"/>
              </a:ext>
            </a:extLst>
          </p:cNvPr>
          <p:cNvSpPr/>
          <p:nvPr/>
        </p:nvSpPr>
        <p:spPr>
          <a:xfrm>
            <a:off x="2616612" y="5219415"/>
            <a:ext cx="6100101" cy="241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HOT &amp; MOIST AIR</a:t>
            </a:r>
          </a:p>
        </p:txBody>
      </p:sp>
      <p:sp>
        <p:nvSpPr>
          <p:cNvPr id="58" name="Pijl: omlaag 57">
            <a:extLst>
              <a:ext uri="{FF2B5EF4-FFF2-40B4-BE49-F238E27FC236}">
                <a16:creationId xmlns:a16="http://schemas.microsoft.com/office/drawing/2014/main" id="{92EB9DC4-CE76-41F0-9A51-7CCA0AA53F85}"/>
              </a:ext>
            </a:extLst>
          </p:cNvPr>
          <p:cNvSpPr/>
          <p:nvPr/>
        </p:nvSpPr>
        <p:spPr>
          <a:xfrm rot="5400000">
            <a:off x="4230408" y="5197855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Pijl: omlaag 60">
            <a:extLst>
              <a:ext uri="{FF2B5EF4-FFF2-40B4-BE49-F238E27FC236}">
                <a16:creationId xmlns:a16="http://schemas.microsoft.com/office/drawing/2014/main" id="{8044AD5B-95F2-4FDC-B321-FA0FAF328C28}"/>
              </a:ext>
            </a:extLst>
          </p:cNvPr>
          <p:cNvSpPr/>
          <p:nvPr/>
        </p:nvSpPr>
        <p:spPr>
          <a:xfrm rot="5400000">
            <a:off x="6630082" y="5197855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Pijl: omlaag 62">
            <a:extLst>
              <a:ext uri="{FF2B5EF4-FFF2-40B4-BE49-F238E27FC236}">
                <a16:creationId xmlns:a16="http://schemas.microsoft.com/office/drawing/2014/main" id="{EF6BF633-B69D-4885-A1BB-A9E661A9A83D}"/>
              </a:ext>
            </a:extLst>
          </p:cNvPr>
          <p:cNvSpPr/>
          <p:nvPr/>
        </p:nvSpPr>
        <p:spPr>
          <a:xfrm rot="5400000">
            <a:off x="2860347" y="5217669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61851EC8-74DC-4F4C-A45A-9B60B446CB12}"/>
              </a:ext>
            </a:extLst>
          </p:cNvPr>
          <p:cNvSpPr txBox="1"/>
          <p:nvPr/>
        </p:nvSpPr>
        <p:spPr>
          <a:xfrm>
            <a:off x="5025418" y="3215569"/>
            <a:ext cx="153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Transformer &amp; magnetron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B9A1F5BF-65C5-47D3-A58F-F234855251FC}"/>
              </a:ext>
            </a:extLst>
          </p:cNvPr>
          <p:cNvSpPr txBox="1"/>
          <p:nvPr/>
        </p:nvSpPr>
        <p:spPr>
          <a:xfrm>
            <a:off x="6728755" y="2296268"/>
            <a:ext cx="153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generation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C4E9E209-DB91-4CDB-A5F0-F1C78AB005EC}"/>
              </a:ext>
            </a:extLst>
          </p:cNvPr>
          <p:cNvSpPr txBox="1"/>
          <p:nvPr/>
        </p:nvSpPr>
        <p:spPr>
          <a:xfrm>
            <a:off x="3158742" y="1624512"/>
            <a:ext cx="153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baseline="30000" dirty="0"/>
              <a:t>th</a:t>
            </a:r>
            <a:r>
              <a:rPr lang="en-GB" sz="1600" dirty="0"/>
              <a:t> generation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04BC823A-F32C-4F58-824C-2213BC1CE1B6}"/>
              </a:ext>
            </a:extLst>
          </p:cNvPr>
          <p:cNvSpPr txBox="1"/>
          <p:nvPr/>
        </p:nvSpPr>
        <p:spPr>
          <a:xfrm>
            <a:off x="1063707" y="1747399"/>
            <a:ext cx="153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</a:t>
            </a:r>
            <a:r>
              <a:rPr lang="en-GB" sz="1600" baseline="30000" dirty="0"/>
              <a:t>th</a:t>
            </a:r>
            <a:r>
              <a:rPr lang="en-GB" sz="1600" dirty="0"/>
              <a:t> generation</a:t>
            </a:r>
          </a:p>
        </p:txBody>
      </p:sp>
      <p:sp>
        <p:nvSpPr>
          <p:cNvPr id="73" name="Pijl: omlaag 72">
            <a:extLst>
              <a:ext uri="{FF2B5EF4-FFF2-40B4-BE49-F238E27FC236}">
                <a16:creationId xmlns:a16="http://schemas.microsoft.com/office/drawing/2014/main" id="{D78FD82D-27E8-48F2-ACF4-D22EA4D69B25}"/>
              </a:ext>
            </a:extLst>
          </p:cNvPr>
          <p:cNvSpPr/>
          <p:nvPr/>
        </p:nvSpPr>
        <p:spPr>
          <a:xfrm rot="16839129">
            <a:off x="4604562" y="4144078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Pijl: omlaag 73">
            <a:extLst>
              <a:ext uri="{FF2B5EF4-FFF2-40B4-BE49-F238E27FC236}">
                <a16:creationId xmlns:a16="http://schemas.microsoft.com/office/drawing/2014/main" id="{656E221F-8D28-4F24-A2BF-81A66A7403FB}"/>
              </a:ext>
            </a:extLst>
          </p:cNvPr>
          <p:cNvSpPr/>
          <p:nvPr/>
        </p:nvSpPr>
        <p:spPr>
          <a:xfrm rot="16200000">
            <a:off x="5545718" y="4135843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Pijl: omlaag 75">
            <a:extLst>
              <a:ext uri="{FF2B5EF4-FFF2-40B4-BE49-F238E27FC236}">
                <a16:creationId xmlns:a16="http://schemas.microsoft.com/office/drawing/2014/main" id="{3593FE58-70D0-4575-96B9-3E2A2B84ED9B}"/>
              </a:ext>
            </a:extLst>
          </p:cNvPr>
          <p:cNvSpPr/>
          <p:nvPr/>
        </p:nvSpPr>
        <p:spPr>
          <a:xfrm rot="16200000">
            <a:off x="6973882" y="4088594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Pijl: omlaag 76">
            <a:extLst>
              <a:ext uri="{FF2B5EF4-FFF2-40B4-BE49-F238E27FC236}">
                <a16:creationId xmlns:a16="http://schemas.microsoft.com/office/drawing/2014/main" id="{E1E9FCA5-5DBD-477F-AD9F-E0FEA551FA83}"/>
              </a:ext>
            </a:extLst>
          </p:cNvPr>
          <p:cNvSpPr/>
          <p:nvPr/>
        </p:nvSpPr>
        <p:spPr>
          <a:xfrm rot="18370806">
            <a:off x="7555761" y="4122040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Pijl: omlaag 77">
            <a:extLst>
              <a:ext uri="{FF2B5EF4-FFF2-40B4-BE49-F238E27FC236}">
                <a16:creationId xmlns:a16="http://schemas.microsoft.com/office/drawing/2014/main" id="{46BCDAA6-129F-4F8A-A7AB-D60E0A1647C0}"/>
              </a:ext>
            </a:extLst>
          </p:cNvPr>
          <p:cNvSpPr/>
          <p:nvPr/>
        </p:nvSpPr>
        <p:spPr>
          <a:xfrm rot="21438791">
            <a:off x="7839507" y="4391649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E3A87C04-2033-4EC7-AC81-9153D7947367}"/>
              </a:ext>
            </a:extLst>
          </p:cNvPr>
          <p:cNvSpPr/>
          <p:nvPr/>
        </p:nvSpPr>
        <p:spPr>
          <a:xfrm>
            <a:off x="7570333" y="4794924"/>
            <a:ext cx="1146380" cy="6629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2" name="Pijl: omlaag 61">
            <a:extLst>
              <a:ext uri="{FF2B5EF4-FFF2-40B4-BE49-F238E27FC236}">
                <a16:creationId xmlns:a16="http://schemas.microsoft.com/office/drawing/2014/main" id="{BAB857A4-A817-4278-9161-ADCAD2C97F35}"/>
              </a:ext>
            </a:extLst>
          </p:cNvPr>
          <p:cNvSpPr/>
          <p:nvPr/>
        </p:nvSpPr>
        <p:spPr>
          <a:xfrm rot="5400000">
            <a:off x="7579086" y="5202905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ijl: omlaag 79">
            <a:extLst>
              <a:ext uri="{FF2B5EF4-FFF2-40B4-BE49-F238E27FC236}">
                <a16:creationId xmlns:a16="http://schemas.microsoft.com/office/drawing/2014/main" id="{1960C4F3-4123-4E60-93AC-2E7917634C45}"/>
              </a:ext>
            </a:extLst>
          </p:cNvPr>
          <p:cNvSpPr/>
          <p:nvPr/>
        </p:nvSpPr>
        <p:spPr>
          <a:xfrm rot="1412889">
            <a:off x="7862546" y="4936647"/>
            <a:ext cx="107560" cy="29609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 animBg="1"/>
      <p:bldP spid="66" grpId="0" animBg="1"/>
      <p:bldP spid="67" grpId="0"/>
      <p:bldP spid="70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D98A3-6221-4C21-9943-2032F15C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Case </a:t>
            </a:r>
            <a:r>
              <a:rPr lang="nl-BE" dirty="0" err="1"/>
              <a:t>study</a:t>
            </a:r>
            <a:r>
              <a:rPr lang="nl-BE" dirty="0"/>
              <a:t>: slag </a:t>
            </a:r>
            <a:r>
              <a:rPr lang="nl-BE" dirty="0" err="1"/>
              <a:t>drying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5B9913-6DAD-4E03-B9B7-2CF0FB0F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7F8-FF71-4368-BC9B-1373B8C7051C}" type="datetime1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861272-961E-402B-BFC3-23DC9FE1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www.meam.be-Copyright of MEAM bvba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C0359E-A742-4A26-9927-C5FFB99D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3D0A-25FE-48EC-B51F-57112C77684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159995A6-1809-49C3-96BA-CC71B4C1C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-671" r="1723" b="-3751"/>
          <a:stretch/>
        </p:blipFill>
        <p:spPr>
          <a:xfrm rot="5400000">
            <a:off x="610515" y="1496533"/>
            <a:ext cx="3512390" cy="4165575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7EEFD-C497-43C0-BDD2-C4BDCA671F86}"/>
              </a:ext>
            </a:extLst>
          </p:cNvPr>
          <p:cNvSpPr txBox="1">
            <a:spLocks/>
          </p:cNvSpPr>
          <p:nvPr/>
        </p:nvSpPr>
        <p:spPr>
          <a:xfrm>
            <a:off x="4800600" y="1762956"/>
            <a:ext cx="5181600" cy="186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Energy </a:t>
            </a:r>
            <a:r>
              <a:rPr lang="nl-BE" dirty="0" err="1"/>
              <a:t>to</a:t>
            </a:r>
            <a:r>
              <a:rPr lang="nl-BE" dirty="0"/>
              <a:t> heat slag </a:t>
            </a:r>
            <a:r>
              <a:rPr lang="nl-BE" dirty="0" err="1"/>
              <a:t>to</a:t>
            </a:r>
            <a:r>
              <a:rPr lang="nl-BE" dirty="0"/>
              <a:t> 1200°C</a:t>
            </a:r>
          </a:p>
          <a:p>
            <a:pPr lvl="1"/>
            <a:r>
              <a:rPr lang="nl-BE" dirty="0"/>
              <a:t>± 400 kWh / ton</a:t>
            </a:r>
          </a:p>
          <a:p>
            <a:r>
              <a:rPr lang="nl-BE" dirty="0"/>
              <a:t>Energy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evaporate</a:t>
            </a:r>
            <a:r>
              <a:rPr lang="nl-BE" dirty="0"/>
              <a:t> water:</a:t>
            </a:r>
          </a:p>
          <a:p>
            <a:pPr lvl="1"/>
            <a:r>
              <a:rPr lang="nl-BE" dirty="0"/>
              <a:t>± 719 kWh / ton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0AE353-AB84-4ED8-A347-7D464F48DFBC}"/>
              </a:ext>
            </a:extLst>
          </p:cNvPr>
          <p:cNvSpPr txBox="1">
            <a:spLocks/>
          </p:cNvSpPr>
          <p:nvPr/>
        </p:nvSpPr>
        <p:spPr>
          <a:xfrm>
            <a:off x="4799860" y="3717795"/>
            <a:ext cx="5181600" cy="186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10 % </a:t>
            </a:r>
            <a:r>
              <a:rPr lang="nl-BE" dirty="0" err="1"/>
              <a:t>moisture</a:t>
            </a:r>
            <a:r>
              <a:rPr lang="nl-BE" dirty="0"/>
              <a:t> in slag</a:t>
            </a:r>
          </a:p>
          <a:p>
            <a:pPr lvl="1"/>
            <a:r>
              <a:rPr lang="nl-BE" dirty="0"/>
              <a:t>± 17% of energy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drying</a:t>
            </a:r>
            <a:endParaRPr lang="nl-BE" dirty="0"/>
          </a:p>
          <a:p>
            <a:r>
              <a:rPr lang="nl-BE" dirty="0"/>
              <a:t>20 % </a:t>
            </a:r>
            <a:r>
              <a:rPr lang="nl-BE" dirty="0" err="1"/>
              <a:t>moisture</a:t>
            </a:r>
            <a:r>
              <a:rPr lang="nl-BE" dirty="0"/>
              <a:t> in slag:</a:t>
            </a:r>
          </a:p>
          <a:p>
            <a:pPr lvl="1"/>
            <a:r>
              <a:rPr lang="nl-BE" dirty="0"/>
              <a:t>± 31% of energy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drying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2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AM.presentation template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M.presentation template" id="{C76AE505-3FDE-4B95-A2DE-63DDDEFEED33}" vid="{B9FE1B11-6EF2-472D-A4FA-A5183A3051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MEAM.presentation template - Copy</Template>
  <TotalTime>0</TotalTime>
  <Words>770</Words>
  <Application>Microsoft Office PowerPoint</Application>
  <PresentationFormat>Breedbeeld</PresentationFormat>
  <Paragraphs>229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Cambria Math</vt:lpstr>
      <vt:lpstr>Symbol</vt:lpstr>
      <vt:lpstr>Wingdings</vt:lpstr>
      <vt:lpstr>MEAM.presentation template - Copy</vt:lpstr>
      <vt:lpstr>Heat recovery for an efficient microwave process</vt:lpstr>
      <vt:lpstr>                 Microwave Energy Applications Management </vt:lpstr>
      <vt:lpstr>Why microwaves ?</vt:lpstr>
      <vt:lpstr>microwave basics</vt:lpstr>
      <vt:lpstr>PowerPoint-presentatie</vt:lpstr>
      <vt:lpstr>PowerPoint-presentatie</vt:lpstr>
      <vt:lpstr>Types of microwave dryers</vt:lpstr>
      <vt:lpstr>Microwave History</vt:lpstr>
      <vt:lpstr>Case study: slag drying</vt:lpstr>
      <vt:lpstr>Case study: slag drying with 2nd gen.</vt:lpstr>
      <vt:lpstr>Effect of airflow on drying speed</vt:lpstr>
      <vt:lpstr>Drying speed and evaporative cooling</vt:lpstr>
      <vt:lpstr>PowerPoint-presentatie</vt:lpstr>
      <vt:lpstr>Concept drawing 20 ton/h 10%  1%</vt:lpstr>
      <vt:lpstr>PowerPoint-presentatie</vt:lpstr>
      <vt:lpstr>PowerPoint-presentatie</vt:lpstr>
      <vt:lpstr>Microwave components &amp; physics</vt:lpstr>
      <vt:lpstr>Loss factor: absorption of MW </vt:lpstr>
      <vt:lpstr>Microwave components &amp; physics </vt:lpstr>
      <vt:lpstr>Microwave components &amp; physics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Siemens</dc:creator>
  <cp:lastModifiedBy>Willem Deleu</cp:lastModifiedBy>
  <cp:revision>853</cp:revision>
  <cp:lastPrinted>2019-02-18T10:39:44Z</cp:lastPrinted>
  <dcterms:created xsi:type="dcterms:W3CDTF">2017-08-08T07:05:27Z</dcterms:created>
  <dcterms:modified xsi:type="dcterms:W3CDTF">2019-04-03T12:44:08Z</dcterms:modified>
</cp:coreProperties>
</file>